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85" r:id="rId1"/>
  </p:sldMasterIdLst>
  <p:sldIdLst>
    <p:sldId id="280" r:id="rId2"/>
    <p:sldId id="289" r:id="rId3"/>
    <p:sldId id="264" r:id="rId4"/>
    <p:sldId id="262" r:id="rId5"/>
    <p:sldId id="263" r:id="rId6"/>
    <p:sldId id="265" r:id="rId7"/>
    <p:sldId id="278" r:id="rId8"/>
    <p:sldId id="277" r:id="rId9"/>
    <p:sldId id="256" r:id="rId10"/>
    <p:sldId id="281" r:id="rId11"/>
    <p:sldId id="260" r:id="rId12"/>
    <p:sldId id="283" r:id="rId13"/>
    <p:sldId id="268" r:id="rId14"/>
    <p:sldId id="286" r:id="rId15"/>
    <p:sldId id="282" r:id="rId16"/>
    <p:sldId id="287" r:id="rId17"/>
    <p:sldId id="284" r:id="rId18"/>
    <p:sldId id="261" r:id="rId19"/>
    <p:sldId id="285" r:id="rId20"/>
    <p:sldId id="274" r:id="rId21"/>
    <p:sldId id="275" r:id="rId22"/>
    <p:sldId id="276" r:id="rId23"/>
    <p:sldId id="28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del, Jamie" initials="HJ" lastIdx="0" clrIdx="0">
    <p:extLst>
      <p:ext uri="{19B8F6BF-5375-455C-9EA6-DF929625EA0E}">
        <p15:presenceInfo xmlns:p15="http://schemas.microsoft.com/office/powerpoint/2012/main" userId="S::HaydelJ@SI.EDU::bcb2ae10-4682-4cdd-88ec-452ceb70a4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DBA921-CA73-46D9-9E6B-A3F713E535DB}"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AD0AA-1F27-458D-BED2-3A12CD6C7141}" type="slidenum">
              <a:rPr lang="en-US" smtClean="0"/>
              <a:t>‹#›</a:t>
            </a:fld>
            <a:endParaRPr lang="en-US"/>
          </a:p>
        </p:txBody>
      </p:sp>
    </p:spTree>
    <p:extLst>
      <p:ext uri="{BB962C8B-B14F-4D97-AF65-F5344CB8AC3E}">
        <p14:creationId xmlns:p14="http://schemas.microsoft.com/office/powerpoint/2010/main" val="3685717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DBA921-CA73-46D9-9E6B-A3F713E535DB}"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AD0AA-1F27-458D-BED2-3A12CD6C7141}" type="slidenum">
              <a:rPr lang="en-US" smtClean="0"/>
              <a:t>‹#›</a:t>
            </a:fld>
            <a:endParaRPr lang="en-US"/>
          </a:p>
        </p:txBody>
      </p:sp>
    </p:spTree>
    <p:extLst>
      <p:ext uri="{BB962C8B-B14F-4D97-AF65-F5344CB8AC3E}">
        <p14:creationId xmlns:p14="http://schemas.microsoft.com/office/powerpoint/2010/main" val="342983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9DBA921-CA73-46D9-9E6B-A3F713E535DB}"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AD0AA-1F27-458D-BED2-3A12CD6C7141}" type="slidenum">
              <a:rPr lang="en-US" smtClean="0"/>
              <a:t>‹#›</a:t>
            </a:fld>
            <a:endParaRPr lang="en-US"/>
          </a:p>
        </p:txBody>
      </p:sp>
    </p:spTree>
    <p:extLst>
      <p:ext uri="{BB962C8B-B14F-4D97-AF65-F5344CB8AC3E}">
        <p14:creationId xmlns:p14="http://schemas.microsoft.com/office/powerpoint/2010/main" val="668581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9DBA921-CA73-46D9-9E6B-A3F713E535DB}"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AD0AA-1F27-458D-BED2-3A12CD6C7141}"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63266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DBA921-CA73-46D9-9E6B-A3F713E535DB}"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AD0AA-1F27-458D-BED2-3A12CD6C7141}" type="slidenum">
              <a:rPr lang="en-US" smtClean="0"/>
              <a:t>‹#›</a:t>
            </a:fld>
            <a:endParaRPr lang="en-US"/>
          </a:p>
        </p:txBody>
      </p:sp>
    </p:spTree>
    <p:extLst>
      <p:ext uri="{BB962C8B-B14F-4D97-AF65-F5344CB8AC3E}">
        <p14:creationId xmlns:p14="http://schemas.microsoft.com/office/powerpoint/2010/main" val="2765936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9DBA921-CA73-46D9-9E6B-A3F713E535DB}" type="datetimeFigureOut">
              <a:rPr lang="en-US" smtClean="0"/>
              <a:t>2/6/2020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AD0AA-1F27-458D-BED2-3A12CD6C7141}" type="slidenum">
              <a:rPr lang="en-US" smtClean="0"/>
              <a:t>‹#›</a:t>
            </a:fld>
            <a:endParaRPr lang="en-US"/>
          </a:p>
        </p:txBody>
      </p:sp>
    </p:spTree>
    <p:extLst>
      <p:ext uri="{BB962C8B-B14F-4D97-AF65-F5344CB8AC3E}">
        <p14:creationId xmlns:p14="http://schemas.microsoft.com/office/powerpoint/2010/main" val="2266877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9DBA921-CA73-46D9-9E6B-A3F713E535DB}" type="datetimeFigureOut">
              <a:rPr lang="en-US" smtClean="0"/>
              <a:t>2/6/2020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AD0AA-1F27-458D-BED2-3A12CD6C7141}" type="slidenum">
              <a:rPr lang="en-US" smtClean="0"/>
              <a:t>‹#›</a:t>
            </a:fld>
            <a:endParaRPr lang="en-US"/>
          </a:p>
        </p:txBody>
      </p:sp>
    </p:spTree>
    <p:extLst>
      <p:ext uri="{BB962C8B-B14F-4D97-AF65-F5344CB8AC3E}">
        <p14:creationId xmlns:p14="http://schemas.microsoft.com/office/powerpoint/2010/main" val="1206963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BA921-CA73-46D9-9E6B-A3F713E535DB}"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AD0AA-1F27-458D-BED2-3A12CD6C7141}" type="slidenum">
              <a:rPr lang="en-US" smtClean="0"/>
              <a:t>‹#›</a:t>
            </a:fld>
            <a:endParaRPr lang="en-US"/>
          </a:p>
        </p:txBody>
      </p:sp>
    </p:spTree>
    <p:extLst>
      <p:ext uri="{BB962C8B-B14F-4D97-AF65-F5344CB8AC3E}">
        <p14:creationId xmlns:p14="http://schemas.microsoft.com/office/powerpoint/2010/main" val="1777571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BA921-CA73-46D9-9E6B-A3F713E535DB}"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AD0AA-1F27-458D-BED2-3A12CD6C7141}" type="slidenum">
              <a:rPr lang="en-US" smtClean="0"/>
              <a:t>‹#›</a:t>
            </a:fld>
            <a:endParaRPr lang="en-US"/>
          </a:p>
        </p:txBody>
      </p:sp>
    </p:spTree>
    <p:extLst>
      <p:ext uri="{BB962C8B-B14F-4D97-AF65-F5344CB8AC3E}">
        <p14:creationId xmlns:p14="http://schemas.microsoft.com/office/powerpoint/2010/main" val="95565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BA921-CA73-46D9-9E6B-A3F713E535DB}"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AD0AA-1F27-458D-BED2-3A12CD6C7141}" type="slidenum">
              <a:rPr lang="en-US" smtClean="0"/>
              <a:t>‹#›</a:t>
            </a:fld>
            <a:endParaRPr lang="en-US"/>
          </a:p>
        </p:txBody>
      </p:sp>
    </p:spTree>
    <p:extLst>
      <p:ext uri="{BB962C8B-B14F-4D97-AF65-F5344CB8AC3E}">
        <p14:creationId xmlns:p14="http://schemas.microsoft.com/office/powerpoint/2010/main" val="123260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DBA921-CA73-46D9-9E6B-A3F713E535DB}"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AD0AA-1F27-458D-BED2-3A12CD6C7141}" type="slidenum">
              <a:rPr lang="en-US" smtClean="0"/>
              <a:t>‹#›</a:t>
            </a:fld>
            <a:endParaRPr lang="en-US"/>
          </a:p>
        </p:txBody>
      </p:sp>
    </p:spTree>
    <p:extLst>
      <p:ext uri="{BB962C8B-B14F-4D97-AF65-F5344CB8AC3E}">
        <p14:creationId xmlns:p14="http://schemas.microsoft.com/office/powerpoint/2010/main" val="5951825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DBA921-CA73-46D9-9E6B-A3F713E535DB}"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AD0AA-1F27-458D-BED2-3A12CD6C7141}" type="slidenum">
              <a:rPr lang="en-US" smtClean="0"/>
              <a:t>‹#›</a:t>
            </a:fld>
            <a:endParaRPr lang="en-US"/>
          </a:p>
        </p:txBody>
      </p:sp>
    </p:spTree>
    <p:extLst>
      <p:ext uri="{BB962C8B-B14F-4D97-AF65-F5344CB8AC3E}">
        <p14:creationId xmlns:p14="http://schemas.microsoft.com/office/powerpoint/2010/main" val="27919805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DBA921-CA73-46D9-9E6B-A3F713E535DB}" type="datetimeFigureOut">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AD0AA-1F27-458D-BED2-3A12CD6C7141}" type="slidenum">
              <a:rPr lang="en-US" smtClean="0"/>
              <a:t>‹#›</a:t>
            </a:fld>
            <a:endParaRPr lang="en-US"/>
          </a:p>
        </p:txBody>
      </p:sp>
    </p:spTree>
    <p:extLst>
      <p:ext uri="{BB962C8B-B14F-4D97-AF65-F5344CB8AC3E}">
        <p14:creationId xmlns:p14="http://schemas.microsoft.com/office/powerpoint/2010/main" val="41941296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9DBA921-CA73-46D9-9E6B-A3F713E535DB}" type="datetimeFigureOut">
              <a:rPr lang="en-US" smtClean="0"/>
              <a:t>2/6/2020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14AD0AA-1F27-458D-BED2-3A12CD6C7141}" type="slidenum">
              <a:rPr lang="en-US" smtClean="0"/>
              <a:t>‹#›</a:t>
            </a:fld>
            <a:endParaRPr lang="en-US"/>
          </a:p>
        </p:txBody>
      </p:sp>
    </p:spTree>
    <p:extLst>
      <p:ext uri="{BB962C8B-B14F-4D97-AF65-F5344CB8AC3E}">
        <p14:creationId xmlns:p14="http://schemas.microsoft.com/office/powerpoint/2010/main" val="214176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9DBA921-CA73-46D9-9E6B-A3F713E535DB}" type="datetimeFigureOut">
              <a:rPr lang="en-US" smtClean="0"/>
              <a:t>2/6/2020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14AD0AA-1F27-458D-BED2-3A12CD6C7141}" type="slidenum">
              <a:rPr lang="en-US" smtClean="0"/>
              <a:t>‹#›</a:t>
            </a:fld>
            <a:endParaRPr lang="en-US"/>
          </a:p>
        </p:txBody>
      </p:sp>
    </p:spTree>
    <p:extLst>
      <p:ext uri="{BB962C8B-B14F-4D97-AF65-F5344CB8AC3E}">
        <p14:creationId xmlns:p14="http://schemas.microsoft.com/office/powerpoint/2010/main" val="225282216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9DBA921-CA73-46D9-9E6B-A3F713E535DB}" type="datetimeFigureOut">
              <a:rPr lang="en-US" smtClean="0"/>
              <a:t>2/6/2020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14AD0AA-1F27-458D-BED2-3A12CD6C7141}" type="slidenum">
              <a:rPr lang="en-US" smtClean="0"/>
              <a:t>‹#›</a:t>
            </a:fld>
            <a:endParaRPr lang="en-US"/>
          </a:p>
        </p:txBody>
      </p:sp>
    </p:spTree>
    <p:extLst>
      <p:ext uri="{BB962C8B-B14F-4D97-AF65-F5344CB8AC3E}">
        <p14:creationId xmlns:p14="http://schemas.microsoft.com/office/powerpoint/2010/main" val="207712154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DBA921-CA73-46D9-9E6B-A3F713E535DB}"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4AD0AA-1F27-458D-BED2-3A12CD6C7141}" type="slidenum">
              <a:rPr lang="en-US" smtClean="0"/>
              <a:t>‹#›</a:t>
            </a:fld>
            <a:endParaRPr lang="en-US"/>
          </a:p>
        </p:txBody>
      </p:sp>
    </p:spTree>
    <p:extLst>
      <p:ext uri="{BB962C8B-B14F-4D97-AF65-F5344CB8AC3E}">
        <p14:creationId xmlns:p14="http://schemas.microsoft.com/office/powerpoint/2010/main" val="255216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9DBA921-CA73-46D9-9E6B-A3F713E535DB}" type="datetimeFigureOut">
              <a:rPr lang="en-US" smtClean="0"/>
              <a:t>2/6/2020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14AD0AA-1F27-458D-BED2-3A12CD6C7141}" type="slidenum">
              <a:rPr lang="en-US" smtClean="0"/>
              <a:t>‹#›</a:t>
            </a:fld>
            <a:endParaRPr lang="en-US"/>
          </a:p>
        </p:txBody>
      </p:sp>
    </p:spTree>
    <p:extLst>
      <p:ext uri="{BB962C8B-B14F-4D97-AF65-F5344CB8AC3E}">
        <p14:creationId xmlns:p14="http://schemas.microsoft.com/office/powerpoint/2010/main" val="3602831738"/>
      </p:ext>
    </p:extLst>
  </p:cSld>
  <p:clrMap bg1="dk1" tx1="lt1" bg2="dk2" tx2="lt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193" r:id="rId8"/>
    <p:sldLayoutId id="2147485194" r:id="rId9"/>
    <p:sldLayoutId id="2147485195" r:id="rId10"/>
    <p:sldLayoutId id="2147485196" r:id="rId11"/>
    <p:sldLayoutId id="2147485197" r:id="rId12"/>
    <p:sldLayoutId id="2147485198" r:id="rId13"/>
    <p:sldLayoutId id="2147485199" r:id="rId14"/>
    <p:sldLayoutId id="2147485200" r:id="rId15"/>
    <p:sldLayoutId id="2147485201" r:id="rId16"/>
    <p:sldLayoutId id="214748520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hyperlink" Target="https://interdisciplinary.si.edu/collaboration-highlights/public-access/" TargetMode="Externa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publicaccess.si.ed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OGCEthics@si.edu" TargetMode="External"/><Relationship Id="rId2" Type="http://schemas.openxmlformats.org/officeDocument/2006/relationships/hyperlink" Target="mailto:LegalHelp@si.edu" TargetMode="External"/><Relationship Id="rId1" Type="http://schemas.openxmlformats.org/officeDocument/2006/relationships/slideLayout" Target="../slideLayouts/slideLayout2.xml"/><Relationship Id="rId5" Type="http://schemas.openxmlformats.org/officeDocument/2006/relationships/hyperlink" Target="mailto:publicaccess@si.edu" TargetMode="External"/><Relationship Id="rId4" Type="http://schemas.openxmlformats.org/officeDocument/2006/relationships/hyperlink" Target="https://si-jira.si.edu/plugins/servlet/desk/portal/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961B75-8E27-4A7D-84E4-856D3814FBB8}"/>
              </a:ext>
            </a:extLst>
          </p:cNvPr>
          <p:cNvSpPr/>
          <p:nvPr/>
        </p:nvSpPr>
        <p:spPr>
          <a:xfrm>
            <a:off x="1888435" y="342901"/>
            <a:ext cx="9734078" cy="3695700"/>
          </a:xfrm>
          <a:prstGeom prst="rect">
            <a:avLst/>
          </a:prstGeom>
        </p:spPr>
        <p:txBody>
          <a:bodyPr vert="horz" lIns="91440" tIns="45720" rIns="91440" bIns="45720" rtlCol="0" anchor="ctr">
            <a:normAutofit/>
          </a:bodyPr>
          <a:lstStyle/>
          <a:p>
            <a:pPr algn="ctr">
              <a:spcBef>
                <a:spcPct val="0"/>
              </a:spcBef>
              <a:spcAft>
                <a:spcPts val="600"/>
              </a:spcAft>
            </a:pPr>
            <a:r>
              <a:rPr lang="en-US" sz="7200" b="1" cap="all" spc="0" dirty="0">
                <a:ln w="0"/>
                <a:latin typeface="Times New Roman" panose="02020603050405020304" pitchFamily="18" charset="0"/>
                <a:ea typeface="+mj-ea"/>
                <a:cs typeface="Times New Roman" panose="02020603050405020304" pitchFamily="18" charset="0"/>
              </a:rPr>
              <a:t>SD 806</a:t>
            </a:r>
          </a:p>
          <a:p>
            <a:pPr algn="ctr">
              <a:spcBef>
                <a:spcPct val="0"/>
              </a:spcBef>
              <a:spcAft>
                <a:spcPts val="600"/>
              </a:spcAft>
            </a:pPr>
            <a:r>
              <a:rPr lang="en-US" sz="4800" b="1" cap="all" dirty="0">
                <a:ln w="0"/>
                <a:latin typeface="Times New Roman" panose="02020603050405020304" pitchFamily="18" charset="0"/>
                <a:ea typeface="+mj-ea"/>
                <a:cs typeface="Times New Roman" panose="02020603050405020304" pitchFamily="18" charset="0"/>
              </a:rPr>
              <a:t>Publishing at Smithsonian</a:t>
            </a:r>
          </a:p>
          <a:p>
            <a:pPr algn="ctr">
              <a:spcBef>
                <a:spcPct val="0"/>
              </a:spcBef>
              <a:spcAft>
                <a:spcPts val="600"/>
              </a:spcAft>
            </a:pPr>
            <a:r>
              <a:rPr lang="en-US" sz="4800" b="1" cap="all" dirty="0">
                <a:ln w="0"/>
                <a:latin typeface="Times New Roman" panose="02020603050405020304" pitchFamily="18" charset="0"/>
                <a:ea typeface="+mj-ea"/>
                <a:cs typeface="Times New Roman" panose="02020603050405020304" pitchFamily="18" charset="0"/>
              </a:rPr>
              <a:t>And by employees</a:t>
            </a:r>
            <a:endParaRPr lang="en-US" sz="4800" b="1" cap="all" spc="0" dirty="0">
              <a:ln w="0"/>
              <a:latin typeface="Times New Roman" panose="02020603050405020304" pitchFamily="18" charset="0"/>
              <a:ea typeface="+mj-ea"/>
              <a:cs typeface="Times New Roman" panose="02020603050405020304" pitchFamily="18" charset="0"/>
            </a:endParaRPr>
          </a:p>
        </p:txBody>
      </p:sp>
      <p:sp>
        <p:nvSpPr>
          <p:cNvPr id="5" name="Rectangle 4">
            <a:extLst>
              <a:ext uri="{FF2B5EF4-FFF2-40B4-BE49-F238E27FC236}">
                <a16:creationId xmlns:a16="http://schemas.microsoft.com/office/drawing/2014/main" id="{1429EBEB-66C0-46BE-AD61-20D083C8DE17}"/>
              </a:ext>
            </a:extLst>
          </p:cNvPr>
          <p:cNvSpPr/>
          <p:nvPr/>
        </p:nvSpPr>
        <p:spPr>
          <a:xfrm>
            <a:off x="2024724" y="4022037"/>
            <a:ext cx="9461500" cy="2692399"/>
          </a:xfrm>
          <a:prstGeom prst="rect">
            <a:avLst/>
          </a:prstGeom>
        </p:spPr>
        <p:txBody>
          <a:bodyPr vert="horz" lIns="91440" tIns="45720" rIns="91440" bIns="45720" rtlCol="0" anchor="t">
            <a:normAutofit/>
          </a:bodyPr>
          <a:lstStyle/>
          <a:p>
            <a:pPr algn="ctr" defTabSz="914400">
              <a:lnSpc>
                <a:spcPct val="120000"/>
              </a:lnSpc>
              <a:spcAft>
                <a:spcPts val="600"/>
              </a:spcAft>
              <a:buClr>
                <a:schemeClr val="accent1"/>
              </a:buClr>
              <a:buSzPct val="100000"/>
            </a:pPr>
            <a:r>
              <a:rPr lang="en-US" sz="2400" b="0" cap="none" spc="0" dirty="0">
                <a:ln w="0"/>
                <a:solidFill>
                  <a:srgbClr val="92D050"/>
                </a:solidFill>
                <a:latin typeface="Times New Roman" panose="02020603050405020304" pitchFamily="18" charset="0"/>
                <a:cs typeface="Times New Roman" panose="02020603050405020304" pitchFamily="18" charset="0"/>
              </a:rPr>
              <a:t>Lauryn </a:t>
            </a:r>
            <a:r>
              <a:rPr lang="en-US" sz="2400" b="0" cap="none" spc="0" dirty="0" err="1">
                <a:ln w="0"/>
                <a:solidFill>
                  <a:srgbClr val="92D050"/>
                </a:solidFill>
                <a:latin typeface="Times New Roman" panose="02020603050405020304" pitchFamily="18" charset="0"/>
                <a:cs typeface="Times New Roman" panose="02020603050405020304" pitchFamily="18" charset="0"/>
              </a:rPr>
              <a:t>Guttenplan</a:t>
            </a:r>
            <a:r>
              <a:rPr lang="en-US" sz="2400" b="0" cap="none" spc="0" dirty="0">
                <a:ln w="0"/>
                <a:solidFill>
                  <a:srgbClr val="92D050"/>
                </a:solidFill>
                <a:latin typeface="Times New Roman" panose="02020603050405020304" pitchFamily="18" charset="0"/>
                <a:cs typeface="Times New Roman" panose="02020603050405020304" pitchFamily="18" charset="0"/>
              </a:rPr>
              <a:t> and Meghan Berroya, Office of General Counsel</a:t>
            </a:r>
          </a:p>
          <a:p>
            <a:pPr algn="ctr" defTabSz="914400">
              <a:lnSpc>
                <a:spcPct val="120000"/>
              </a:lnSpc>
              <a:spcAft>
                <a:spcPts val="600"/>
              </a:spcAft>
              <a:buClr>
                <a:schemeClr val="accent1"/>
              </a:buClr>
              <a:buSzPct val="100000"/>
            </a:pPr>
            <a:r>
              <a:rPr lang="en-US" sz="2400" b="0" cap="none" spc="0" dirty="0">
                <a:ln w="0"/>
                <a:solidFill>
                  <a:srgbClr val="92D050"/>
                </a:solidFill>
                <a:latin typeface="Times New Roman" panose="02020603050405020304" pitchFamily="18" charset="0"/>
                <a:cs typeface="Times New Roman" panose="02020603050405020304" pitchFamily="18" charset="0"/>
              </a:rPr>
              <a:t>Ginger Minkiewicz, Smithsonian Scholarly Press</a:t>
            </a:r>
          </a:p>
          <a:p>
            <a:pPr algn="ctr" defTabSz="914400">
              <a:lnSpc>
                <a:spcPct val="120000"/>
              </a:lnSpc>
              <a:spcAft>
                <a:spcPts val="600"/>
              </a:spcAft>
              <a:buClr>
                <a:schemeClr val="accent1"/>
              </a:buClr>
              <a:buSzPct val="100000"/>
            </a:pPr>
            <a:r>
              <a:rPr lang="en-US" sz="2400" b="0" cap="none" spc="0" dirty="0">
                <a:ln w="0"/>
                <a:solidFill>
                  <a:srgbClr val="92D050"/>
                </a:solidFill>
                <a:latin typeface="Times New Roman" panose="02020603050405020304" pitchFamily="18" charset="0"/>
                <a:cs typeface="Times New Roman" panose="02020603050405020304" pitchFamily="18" charset="0"/>
              </a:rPr>
              <a:t>Carolyn Gleason, Smithsonian Books</a:t>
            </a:r>
          </a:p>
          <a:p>
            <a:pPr algn="ctr" defTabSz="914400">
              <a:lnSpc>
                <a:spcPct val="120000"/>
              </a:lnSpc>
              <a:spcAft>
                <a:spcPts val="600"/>
              </a:spcAft>
              <a:buClr>
                <a:schemeClr val="accent1"/>
              </a:buClr>
              <a:buSzPct val="100000"/>
            </a:pPr>
            <a:r>
              <a:rPr lang="en-US" sz="2400" b="0" cap="none" spc="0" dirty="0">
                <a:ln w="0"/>
                <a:solidFill>
                  <a:srgbClr val="92D050"/>
                </a:solidFill>
                <a:latin typeface="Times New Roman" panose="02020603050405020304" pitchFamily="18" charset="0"/>
                <a:cs typeface="Times New Roman" panose="02020603050405020304" pitchFamily="18" charset="0"/>
              </a:rPr>
              <a:t>Susan Engelhardt, Office of Contracting &amp; Personal Property Management</a:t>
            </a:r>
          </a:p>
        </p:txBody>
      </p:sp>
      <p:pic>
        <p:nvPicPr>
          <p:cNvPr id="3" name="Picture 2">
            <a:extLst>
              <a:ext uri="{FF2B5EF4-FFF2-40B4-BE49-F238E27FC236}">
                <a16:creationId xmlns:a16="http://schemas.microsoft.com/office/drawing/2014/main" id="{EDB7161A-6BE9-4205-BDE9-249473F644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1387" y="439833"/>
            <a:ext cx="1357048" cy="1357048"/>
          </a:xfrm>
          <a:prstGeom prst="rect">
            <a:avLst/>
          </a:prstGeom>
        </p:spPr>
      </p:pic>
    </p:spTree>
    <p:extLst>
      <p:ext uri="{BB962C8B-B14F-4D97-AF65-F5344CB8AC3E}">
        <p14:creationId xmlns:p14="http://schemas.microsoft.com/office/powerpoint/2010/main" val="266037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110" name="Rectangle 109">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0BE9B-00A1-4690-8833-AF41B4A86552}"/>
              </a:ext>
            </a:extLst>
          </p:cNvPr>
          <p:cNvSpPr>
            <a:spLocks noGrp="1"/>
          </p:cNvSpPr>
          <p:nvPr>
            <p:ph type="title"/>
          </p:nvPr>
        </p:nvSpPr>
        <p:spPr>
          <a:xfrm>
            <a:off x="635001" y="1714500"/>
            <a:ext cx="3289300" cy="3987801"/>
          </a:xfrm>
        </p:spPr>
        <p:txBody>
          <a:bodyPr>
            <a:normAutofit/>
          </a:bodyPr>
          <a:lstStyle/>
          <a:p>
            <a:pPr algn="r"/>
            <a:r>
              <a:rPr lang="en-US" b="1" dirty="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Substantial Work Finished Before Employment</a:t>
            </a:r>
          </a:p>
        </p:txBody>
      </p:sp>
      <p:sp>
        <p:nvSpPr>
          <p:cNvPr id="112" name="Rectangle 111">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5" name="Content Placeholder 2">
            <a:extLst>
              <a:ext uri="{FF2B5EF4-FFF2-40B4-BE49-F238E27FC236}">
                <a16:creationId xmlns:a16="http://schemas.microsoft.com/office/drawing/2014/main" id="{968C234E-388A-4BF5-8B56-A138FD537682}"/>
              </a:ext>
            </a:extLst>
          </p:cNvPr>
          <p:cNvSpPr>
            <a:spLocks noGrp="1"/>
          </p:cNvSpPr>
          <p:nvPr>
            <p:ph idx="1"/>
          </p:nvPr>
        </p:nvSpPr>
        <p:spPr>
          <a:xfrm>
            <a:off x="4045226" y="1143000"/>
            <a:ext cx="7607300" cy="4973741"/>
          </a:xfrm>
        </p:spPr>
        <p:txBody>
          <a:bodyPr>
            <a:normAutofit/>
          </a:bodyPr>
          <a:lstStyle/>
          <a:p>
            <a:pPr>
              <a:buClr>
                <a:srgbClr val="92D050"/>
              </a:buClr>
            </a:pPr>
            <a:r>
              <a:rPr lang="en-US" sz="2400" b="1" dirty="0">
                <a:latin typeface="Times New Roman" panose="02020603050405020304" pitchFamily="18" charset="0"/>
                <a:cs typeface="Times New Roman" panose="02020603050405020304" pitchFamily="18" charset="0"/>
              </a:rPr>
              <a:t>Employee completes substantial portion of a work (e.g., a dissertation) before coming to SI and will finish as part of official duties, Unit Director may approve 50/50 royalty split between the Unit and  author in her personal capacity.</a:t>
            </a:r>
          </a:p>
          <a:p>
            <a:pPr>
              <a:buClr>
                <a:srgbClr val="92D050"/>
              </a:buClr>
            </a:pPr>
            <a:r>
              <a:rPr lang="en-US" sz="2400" b="1" dirty="0">
                <a:latin typeface="Times New Roman" panose="02020603050405020304" pitchFamily="18" charset="0"/>
                <a:cs typeface="Times New Roman" panose="02020603050405020304" pitchFamily="18" charset="0"/>
              </a:rPr>
              <a:t>In this scenario, SI negotiates publication agreement, with author consultation.</a:t>
            </a:r>
          </a:p>
          <a:p>
            <a:pPr>
              <a:buClr>
                <a:srgbClr val="92D050"/>
              </a:buClr>
            </a:pPr>
            <a:r>
              <a:rPr lang="en-US" sz="2400" b="1" dirty="0">
                <a:latin typeface="Times New Roman" panose="02020603050405020304" pitchFamily="18" charset="0"/>
                <a:cs typeface="Times New Roman" panose="02020603050405020304" pitchFamily="18" charset="0"/>
              </a:rPr>
              <a:t>Author owns copyright in the underlying dissertation completed prior to joining, and SI owns the copyright in the finished publication.</a:t>
            </a:r>
          </a:p>
          <a:p>
            <a:pPr>
              <a:buClr>
                <a:srgbClr val="92D050"/>
              </a:buClr>
            </a:pPr>
            <a:r>
              <a:rPr lang="en-US" sz="2400" b="1" dirty="0">
                <a:latin typeface="Times New Roman" panose="02020603050405020304" pitchFamily="18" charset="0"/>
                <a:cs typeface="Times New Roman" panose="02020603050405020304" pitchFamily="18" charset="0"/>
              </a:rPr>
              <a:t>Exceptions require OGC approval.</a:t>
            </a:r>
          </a:p>
          <a:p>
            <a:endParaRPr lang="en-US" dirty="0"/>
          </a:p>
        </p:txBody>
      </p:sp>
    </p:spTree>
    <p:extLst>
      <p:ext uri="{BB962C8B-B14F-4D97-AF65-F5344CB8AC3E}">
        <p14:creationId xmlns:p14="http://schemas.microsoft.com/office/powerpoint/2010/main" val="145573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110" name="Rectangle 109">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0BE9B-00A1-4690-8833-AF41B4A86552}"/>
              </a:ext>
            </a:extLst>
          </p:cNvPr>
          <p:cNvSpPr>
            <a:spLocks noGrp="1"/>
          </p:cNvSpPr>
          <p:nvPr>
            <p:ph type="title"/>
          </p:nvPr>
        </p:nvSpPr>
        <p:spPr>
          <a:xfrm>
            <a:off x="653143" y="1645920"/>
            <a:ext cx="3522879" cy="4470821"/>
          </a:xfrm>
        </p:spPr>
        <p:txBody>
          <a:bodyPr>
            <a:normAutofit/>
          </a:bodyPr>
          <a:lstStyle/>
          <a:p>
            <a:pPr algn="r"/>
            <a:r>
              <a:rPr lang="en-US" b="1" dirty="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Post-Employment Publication of Works</a:t>
            </a:r>
          </a:p>
        </p:txBody>
      </p:sp>
      <p:sp>
        <p:nvSpPr>
          <p:cNvPr id="112" name="Rectangle 111">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5" name="Content Placeholder 2">
            <a:extLst>
              <a:ext uri="{FF2B5EF4-FFF2-40B4-BE49-F238E27FC236}">
                <a16:creationId xmlns:a16="http://schemas.microsoft.com/office/drawing/2014/main" id="{968C234E-388A-4BF5-8B56-A138FD537682}"/>
              </a:ext>
            </a:extLst>
          </p:cNvPr>
          <p:cNvSpPr>
            <a:spLocks noGrp="1"/>
          </p:cNvSpPr>
          <p:nvPr>
            <p:ph idx="1"/>
          </p:nvPr>
        </p:nvSpPr>
        <p:spPr>
          <a:xfrm>
            <a:off x="4566370" y="1143000"/>
            <a:ext cx="7091126" cy="5229021"/>
          </a:xfrm>
        </p:spPr>
        <p:txBody>
          <a:bodyPr>
            <a:normAutofit lnSpcReduction="10000"/>
          </a:bodyPr>
          <a:lstStyle/>
          <a:p>
            <a:pPr>
              <a:lnSpc>
                <a:spcPct val="90000"/>
              </a:lnSpc>
              <a:buClr>
                <a:srgbClr val="92D050"/>
              </a:buClr>
              <a:tabLst>
                <a:tab pos="0" algn="l"/>
                <a:tab pos="5943600" algn="r"/>
              </a:tabLst>
            </a:pPr>
            <a:r>
              <a:rPr lang="en-US" sz="2200" b="1" dirty="0">
                <a:latin typeface="Times New Roman" panose="02020603050405020304" pitchFamily="18" charset="0"/>
                <a:cs typeface="Times New Roman" panose="02020603050405020304" pitchFamily="18" charset="0"/>
              </a:rPr>
              <a:t>Former employee publishing a work substantially prepared as part of job prior to leaving, employee shall first allow SI the chance to publish.</a:t>
            </a:r>
          </a:p>
          <a:p>
            <a:pPr>
              <a:lnSpc>
                <a:spcPct val="90000"/>
              </a:lnSpc>
              <a:buClr>
                <a:srgbClr val="92D050"/>
              </a:buClr>
              <a:tabLst>
                <a:tab pos="0" algn="l"/>
                <a:tab pos="5943600" algn="r"/>
              </a:tabLst>
            </a:pPr>
            <a:r>
              <a:rPr lang="en-US" sz="2200" b="1" dirty="0">
                <a:latin typeface="Times New Roman" panose="02020603050405020304" pitchFamily="18" charset="0"/>
                <a:cs typeface="Times New Roman" panose="02020603050405020304" pitchFamily="18" charset="0"/>
              </a:rPr>
              <a:t>If SI declines, with permission of employee’s former Unit Director, departing author may pursue publication independently.</a:t>
            </a:r>
          </a:p>
          <a:p>
            <a:pPr>
              <a:lnSpc>
                <a:spcPct val="90000"/>
              </a:lnSpc>
              <a:buClr>
                <a:srgbClr val="92D050"/>
              </a:buClr>
              <a:tabLst>
                <a:tab pos="0" algn="l"/>
                <a:tab pos="5943600" algn="r"/>
              </a:tabLst>
            </a:pPr>
            <a:r>
              <a:rPr lang="en-US" sz="2200" b="1" dirty="0">
                <a:latin typeface="Times New Roman" panose="02020603050405020304" pitchFamily="18" charset="0"/>
                <a:cs typeface="Times New Roman" panose="02020603050405020304" pitchFamily="18" charset="0"/>
              </a:rPr>
              <a:t>Royalties may be split between Unit and employee personally with a presumption of a 50-50 split.</a:t>
            </a:r>
          </a:p>
          <a:p>
            <a:pPr>
              <a:lnSpc>
                <a:spcPct val="90000"/>
              </a:lnSpc>
              <a:buClr>
                <a:srgbClr val="92D050"/>
              </a:buClr>
              <a:tabLst>
                <a:tab pos="0" algn="l"/>
                <a:tab pos="5943600" algn="r"/>
              </a:tabLst>
            </a:pPr>
            <a:r>
              <a:rPr lang="en-US" sz="2200" b="1" dirty="0">
                <a:latin typeface="Times New Roman" panose="02020603050405020304" pitchFamily="18" charset="0"/>
                <a:cs typeface="Times New Roman" panose="02020603050405020304" pitchFamily="18" charset="0"/>
              </a:rPr>
              <a:t> If departing employee maintains status as emeritus or volunteer and will complete the work while in that status, employee must consult with OGC before accepting royalties and is subject to publication guidelines in the Smithsonian Directives governing emeritus and volunteer status.</a:t>
            </a:r>
          </a:p>
          <a:p>
            <a:pPr>
              <a:lnSpc>
                <a:spcPct val="90000"/>
              </a:lnSpc>
              <a:buClr>
                <a:srgbClr val="92D050"/>
              </a:buClr>
              <a:tabLst>
                <a:tab pos="0" algn="l"/>
                <a:tab pos="5943600" algn="r"/>
              </a:tabLst>
            </a:pPr>
            <a:r>
              <a:rPr lang="en-US" sz="2200" b="1" dirty="0">
                <a:latin typeface="Times New Roman" panose="02020603050405020304" pitchFamily="18" charset="0"/>
                <a:cs typeface="Times New Roman" panose="02020603050405020304" pitchFamily="18" charset="0"/>
              </a:rPr>
              <a:t> Questions concerning “substantial” should be directed to OGC to determine in consultation with the Unit.</a:t>
            </a:r>
          </a:p>
          <a:p>
            <a:pPr>
              <a:lnSpc>
                <a:spcPct val="90000"/>
              </a:lnSpc>
            </a:pPr>
            <a:endParaRPr lang="en-US" sz="1800" dirty="0"/>
          </a:p>
        </p:txBody>
      </p:sp>
    </p:spTree>
    <p:extLst>
      <p:ext uri="{BB962C8B-B14F-4D97-AF65-F5344CB8AC3E}">
        <p14:creationId xmlns:p14="http://schemas.microsoft.com/office/powerpoint/2010/main" val="18598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0A7F0-EB07-4051-B20B-EBE499CB7688}"/>
              </a:ext>
            </a:extLst>
          </p:cNvPr>
          <p:cNvSpPr>
            <a:spLocks noGrp="1"/>
          </p:cNvSpPr>
          <p:nvPr>
            <p:ph type="title"/>
          </p:nvPr>
        </p:nvSpPr>
        <p:spPr>
          <a:xfrm>
            <a:off x="292417" y="1645920"/>
            <a:ext cx="4598365" cy="4470821"/>
          </a:xfrm>
        </p:spPr>
        <p:txBody>
          <a:bodyPr>
            <a:normAutofit/>
          </a:bodyPr>
          <a:lstStyle/>
          <a:p>
            <a:r>
              <a:rPr lang="en-US" sz="4000" b="1" dirty="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For all special     	circumstances…</a:t>
            </a:r>
          </a:p>
        </p:txBody>
      </p:sp>
      <p:sp>
        <p:nvSpPr>
          <p:cNvPr id="3" name="Content Placeholder 2">
            <a:extLst>
              <a:ext uri="{FF2B5EF4-FFF2-40B4-BE49-F238E27FC236}">
                <a16:creationId xmlns:a16="http://schemas.microsoft.com/office/drawing/2014/main" id="{94FEAAFC-ED9E-471B-8DF5-29A9A5AD0496}"/>
              </a:ext>
            </a:extLst>
          </p:cNvPr>
          <p:cNvSpPr>
            <a:spLocks noGrp="1"/>
          </p:cNvSpPr>
          <p:nvPr>
            <p:ph idx="1"/>
          </p:nvPr>
        </p:nvSpPr>
        <p:spPr>
          <a:xfrm>
            <a:off x="5097611" y="1168400"/>
            <a:ext cx="6294448" cy="5762073"/>
          </a:xfrm>
        </p:spPr>
        <p:txBody>
          <a:bodyPr>
            <a:normAutofit/>
          </a:bodyPr>
          <a:lstStyle/>
          <a:p>
            <a:r>
              <a:rPr lang="en-US" sz="4800" b="1" dirty="0">
                <a:latin typeface="Times New Roman" panose="02020603050405020304" pitchFamily="18" charset="0"/>
                <a:cs typeface="Times New Roman" panose="02020603050405020304" pitchFamily="18" charset="0"/>
              </a:rPr>
              <a:t>Best to define how these matters will be handled as early in the process as possible.</a:t>
            </a:r>
          </a:p>
          <a:p>
            <a:endParaRPr lang="en-US" dirty="0"/>
          </a:p>
        </p:txBody>
      </p:sp>
    </p:spTree>
    <p:extLst>
      <p:ext uri="{BB962C8B-B14F-4D97-AF65-F5344CB8AC3E}">
        <p14:creationId xmlns:p14="http://schemas.microsoft.com/office/powerpoint/2010/main" val="1281949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910A7F0-EB07-4051-B20B-EBE499CB7688}"/>
              </a:ext>
            </a:extLst>
          </p:cNvPr>
          <p:cNvSpPr>
            <a:spLocks noGrp="1"/>
          </p:cNvSpPr>
          <p:nvPr>
            <p:ph type="title"/>
          </p:nvPr>
        </p:nvSpPr>
        <p:spPr>
          <a:xfrm>
            <a:off x="806195" y="804672"/>
            <a:ext cx="3521359" cy="5248656"/>
          </a:xfrm>
        </p:spPr>
        <p:txBody>
          <a:bodyPr anchor="ctr">
            <a:normAutofit/>
          </a:bodyPr>
          <a:lstStyle/>
          <a:p>
            <a:pPr algn="ctr"/>
            <a:r>
              <a:rPr lang="en-US" b="1" dirty="0">
                <a:solidFill>
                  <a:schemeClr val="tx1"/>
                </a:solidFill>
                <a:latin typeface="Times New Roman" panose="02020603050405020304" pitchFamily="18" charset="0"/>
                <a:cs typeface="Times New Roman" panose="02020603050405020304" pitchFamily="18" charset="0"/>
              </a:rPr>
              <a:t>Case Study: </a:t>
            </a:r>
            <a:br>
              <a:rPr lang="en-US" b="1" dirty="0">
                <a:solidFill>
                  <a:schemeClr val="tx1"/>
                </a:solidFill>
                <a:latin typeface="Times New Roman" panose="02020603050405020304" pitchFamily="18" charset="0"/>
                <a:cs typeface="Times New Roman" panose="02020603050405020304" pitchFamily="18" charset="0"/>
              </a:rPr>
            </a:br>
            <a:r>
              <a:rPr lang="en-US" b="1" dirty="0">
                <a:solidFill>
                  <a:schemeClr val="tx1"/>
                </a:solidFill>
                <a:latin typeface="Times New Roman" panose="02020603050405020304" pitchFamily="18" charset="0"/>
                <a:cs typeface="Times New Roman" panose="02020603050405020304" pitchFamily="18" charset="0"/>
              </a:rPr>
              <a:t>From Dissertation to Book</a:t>
            </a:r>
            <a:endParaRPr lang="en-US" b="1" dirty="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4FEAAFC-ED9E-471B-8DF5-29A9A5AD0496}"/>
              </a:ext>
            </a:extLst>
          </p:cNvPr>
          <p:cNvSpPr>
            <a:spLocks noGrp="1"/>
          </p:cNvSpPr>
          <p:nvPr>
            <p:ph idx="1"/>
          </p:nvPr>
        </p:nvSpPr>
        <p:spPr>
          <a:xfrm>
            <a:off x="4815077" y="804671"/>
            <a:ext cx="6560714" cy="5248657"/>
          </a:xfrm>
        </p:spPr>
        <p:txBody>
          <a:bodyPr anchor="ctr">
            <a:normAutofit/>
          </a:bodyPr>
          <a:lstStyle/>
          <a:p>
            <a:pPr>
              <a:lnSpc>
                <a:spcPct val="90000"/>
              </a:lnSpc>
              <a:spcBef>
                <a:spcPts val="0"/>
              </a:spcBef>
              <a:spcAft>
                <a:spcPts val="600"/>
              </a:spcAft>
            </a:pPr>
            <a:r>
              <a:rPr lang="en-US" sz="2800" b="1" dirty="0">
                <a:latin typeface="Times New Roman" panose="02020603050405020304" pitchFamily="18" charset="0"/>
                <a:cs typeface="Times New Roman" panose="02020603050405020304" pitchFamily="18" charset="0"/>
              </a:rPr>
              <a:t>Kit is a curator at NMAH who studies the intersection of superheroes and popular culture.  He was hired in part based on the strength of his dissertation, </a:t>
            </a:r>
            <a:r>
              <a:rPr lang="en-US" sz="2800" b="1" i="1" dirty="0">
                <a:latin typeface="Times New Roman" panose="02020603050405020304" pitchFamily="18" charset="0"/>
                <a:cs typeface="Times New Roman" panose="02020603050405020304" pitchFamily="18" charset="0"/>
              </a:rPr>
              <a:t>How Batman and Comic Book Characters Relate to Our Current Political Climate</a:t>
            </a:r>
            <a:r>
              <a:rPr lang="en-US" sz="2800" b="1" dirty="0">
                <a:latin typeface="Times New Roman" panose="02020603050405020304" pitchFamily="18" charset="0"/>
                <a:cs typeface="Times New Roman" panose="02020603050405020304" pitchFamily="18" charset="0"/>
              </a:rPr>
              <a:t>.  His performance plan includes continued research and writing on the topic and transforming it into a published book.</a:t>
            </a:r>
          </a:p>
        </p:txBody>
      </p:sp>
      <p:pic>
        <p:nvPicPr>
          <p:cNvPr id="9" name="Picture 8" descr="Pow! Zap! Boom! It’s National Superhero Day!">
            <a:extLst>
              <a:ext uri="{FF2B5EF4-FFF2-40B4-BE49-F238E27FC236}">
                <a16:creationId xmlns:a16="http://schemas.microsoft.com/office/drawing/2014/main" id="{4D756142-5092-4FBD-BB0C-236B4A93865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20681726">
            <a:off x="575856" y="1016355"/>
            <a:ext cx="1097110" cy="822833"/>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Bats">
            <a:extLst>
              <a:ext uri="{FF2B5EF4-FFF2-40B4-BE49-F238E27FC236}">
                <a16:creationId xmlns:a16="http://schemas.microsoft.com/office/drawing/2014/main" id="{3B71F69F-B3F9-420F-AA0B-1DAE2D2DC09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598780">
            <a:off x="3545465" y="4758074"/>
            <a:ext cx="781298" cy="781298"/>
          </a:xfrm>
          <a:prstGeom prst="rect">
            <a:avLst/>
          </a:prstGeom>
        </p:spPr>
      </p:pic>
    </p:spTree>
    <p:extLst>
      <p:ext uri="{BB962C8B-B14F-4D97-AF65-F5344CB8AC3E}">
        <p14:creationId xmlns:p14="http://schemas.microsoft.com/office/powerpoint/2010/main" val="710886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B7DB-8CE5-46C5-AA1E-5B73B68AF4FB}"/>
              </a:ext>
            </a:extLst>
          </p:cNvPr>
          <p:cNvSpPr>
            <a:spLocks noGrp="1"/>
          </p:cNvSpPr>
          <p:nvPr>
            <p:ph type="title"/>
          </p:nvPr>
        </p:nvSpPr>
        <p:spPr>
          <a:xfrm>
            <a:off x="646111" y="241300"/>
            <a:ext cx="9404723" cy="1041400"/>
          </a:xfrm>
        </p:spPr>
        <p:txBody>
          <a:bodyPr/>
          <a:lstStyle/>
          <a:p>
            <a:r>
              <a:rPr lang="en-US" dirty="0">
                <a:latin typeface="Times New Roman" panose="02020603050405020304" pitchFamily="18" charset="0"/>
                <a:cs typeface="Times New Roman" panose="02020603050405020304" pitchFamily="18" charset="0"/>
              </a:rPr>
              <a:t>Case Study - continued</a:t>
            </a:r>
          </a:p>
        </p:txBody>
      </p:sp>
      <p:sp>
        <p:nvSpPr>
          <p:cNvPr id="3" name="Content Placeholder 2">
            <a:extLst>
              <a:ext uri="{FF2B5EF4-FFF2-40B4-BE49-F238E27FC236}">
                <a16:creationId xmlns:a16="http://schemas.microsoft.com/office/drawing/2014/main" id="{A82E816B-7501-4693-917C-2E46C819427C}"/>
              </a:ext>
            </a:extLst>
          </p:cNvPr>
          <p:cNvSpPr>
            <a:spLocks noGrp="1"/>
          </p:cNvSpPr>
          <p:nvPr>
            <p:ph idx="1"/>
          </p:nvPr>
        </p:nvSpPr>
        <p:spPr>
          <a:xfrm>
            <a:off x="1103312" y="1117600"/>
            <a:ext cx="8946541" cy="5130799"/>
          </a:xfrm>
        </p:spPr>
        <p:txBody>
          <a:bodyPr>
            <a:normAutofit fontScale="92500"/>
          </a:bodyPr>
          <a:lstStyle/>
          <a:p>
            <a:pPr>
              <a:lnSpc>
                <a:spcPct val="90000"/>
              </a:lnSpc>
            </a:pPr>
            <a:r>
              <a:rPr lang="en-US" sz="2800" b="1" dirty="0">
                <a:latin typeface="Times New Roman" panose="02020603050405020304" pitchFamily="18" charset="0"/>
                <a:cs typeface="Times New Roman" panose="02020603050405020304" pitchFamily="18" charset="0"/>
              </a:rPr>
              <a:t>What will happen concerning royalties and copyright for the book?</a:t>
            </a:r>
          </a:p>
          <a:p>
            <a:pPr>
              <a:lnSpc>
                <a:spcPct val="90000"/>
              </a:lnSpc>
            </a:pPr>
            <a:r>
              <a:rPr lang="en-US" sz="2800" b="1" dirty="0">
                <a:latin typeface="Times New Roman" panose="02020603050405020304" pitchFamily="18" charset="0"/>
                <a:cs typeface="Times New Roman" panose="02020603050405020304" pitchFamily="18" charset="0"/>
              </a:rPr>
              <a:t>When should Kit clarify expectations surrounding the book?</a:t>
            </a:r>
          </a:p>
          <a:p>
            <a:pPr>
              <a:lnSpc>
                <a:spcPct val="90000"/>
              </a:lnSpc>
            </a:pPr>
            <a:r>
              <a:rPr lang="en-US" sz="2800" b="1" dirty="0">
                <a:latin typeface="Times New Roman" panose="02020603050405020304" pitchFamily="18" charset="0"/>
                <a:cs typeface="Times New Roman" panose="02020603050405020304" pitchFamily="18" charset="0"/>
              </a:rPr>
              <a:t>What if Kit had done some research on the topic, but not a full dissertation before he joined NMAH, how could that change the facts?  </a:t>
            </a:r>
          </a:p>
          <a:p>
            <a:pPr>
              <a:lnSpc>
                <a:spcPct val="90000"/>
              </a:lnSpc>
            </a:pPr>
            <a:r>
              <a:rPr lang="en-US" sz="2800" b="1" dirty="0">
                <a:latin typeface="Times New Roman" panose="02020603050405020304" pitchFamily="18" charset="0"/>
                <a:cs typeface="Times New Roman" panose="02020603050405020304" pitchFamily="18" charset="0"/>
              </a:rPr>
              <a:t>What if he had already drafted the book but it was not yet published before he joined?</a:t>
            </a:r>
          </a:p>
          <a:p>
            <a:pPr>
              <a:lnSpc>
                <a:spcPct val="90000"/>
              </a:lnSpc>
            </a:pPr>
            <a:r>
              <a:rPr lang="en-US" sz="2800" b="1" dirty="0">
                <a:latin typeface="Times New Roman" panose="02020603050405020304" pitchFamily="18" charset="0"/>
                <a:cs typeface="Times New Roman" panose="02020603050405020304" pitchFamily="18" charset="0"/>
              </a:rPr>
              <a:t>If Kit decided instead to write a book about his hobby, dog breeds that are best for families, how should he proceed?  </a:t>
            </a:r>
          </a:p>
          <a:p>
            <a:pPr>
              <a:lnSpc>
                <a:spcPct val="90000"/>
              </a:lnSpc>
            </a:pPr>
            <a:r>
              <a:rPr lang="en-US" sz="2800" b="1" dirty="0">
                <a:latin typeface="Times New Roman" panose="02020603050405020304" pitchFamily="18" charset="0"/>
                <a:cs typeface="Times New Roman" panose="02020603050405020304" pitchFamily="18" charset="0"/>
              </a:rPr>
              <a:t>What would you expect the outcome to be?</a:t>
            </a:r>
          </a:p>
          <a:p>
            <a:endParaRPr lang="en-US" dirty="0"/>
          </a:p>
        </p:txBody>
      </p:sp>
    </p:spTree>
    <p:extLst>
      <p:ext uri="{BB962C8B-B14F-4D97-AF65-F5344CB8AC3E}">
        <p14:creationId xmlns:p14="http://schemas.microsoft.com/office/powerpoint/2010/main" val="3230182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910A7F0-EB07-4051-B20B-EBE499CB7688}"/>
              </a:ext>
            </a:extLst>
          </p:cNvPr>
          <p:cNvSpPr>
            <a:spLocks noGrp="1"/>
          </p:cNvSpPr>
          <p:nvPr>
            <p:ph type="title"/>
          </p:nvPr>
        </p:nvSpPr>
        <p:spPr>
          <a:xfrm>
            <a:off x="806195" y="804672"/>
            <a:ext cx="3521359" cy="5248656"/>
          </a:xfrm>
        </p:spPr>
        <p:txBody>
          <a:bodyPr anchor="ctr">
            <a:normAutofit/>
          </a:bodyPr>
          <a:lstStyle/>
          <a:p>
            <a:pPr algn="ctr"/>
            <a:r>
              <a:rPr lang="en-US" b="1" dirty="0">
                <a:solidFill>
                  <a:schemeClr val="tx1"/>
                </a:solidFill>
                <a:latin typeface="Times New Roman" panose="02020603050405020304" pitchFamily="18" charset="0"/>
                <a:cs typeface="Times New Roman" panose="02020603050405020304" pitchFamily="18" charset="0"/>
              </a:rPr>
              <a:t>Case Study: </a:t>
            </a:r>
            <a:br>
              <a:rPr lang="en-US" b="1" dirty="0">
                <a:solidFill>
                  <a:schemeClr val="tx1"/>
                </a:solidFill>
                <a:latin typeface="Times New Roman" panose="02020603050405020304" pitchFamily="18" charset="0"/>
                <a:cs typeface="Times New Roman" panose="02020603050405020304" pitchFamily="18" charset="0"/>
              </a:rPr>
            </a:br>
            <a:r>
              <a:rPr lang="en-US" b="1" dirty="0">
                <a:solidFill>
                  <a:schemeClr val="tx1"/>
                </a:solidFill>
                <a:latin typeface="Times New Roman" panose="02020603050405020304" pitchFamily="18" charset="0"/>
                <a:cs typeface="Times New Roman" panose="02020603050405020304" pitchFamily="18" charset="0"/>
              </a:rPr>
              <a:t>Publication After Retirement </a:t>
            </a:r>
            <a:endParaRPr lang="en-US" b="1" dirty="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4FEAAFC-ED9E-471B-8DF5-29A9A5AD0496}"/>
              </a:ext>
            </a:extLst>
          </p:cNvPr>
          <p:cNvSpPr>
            <a:spLocks noGrp="1"/>
          </p:cNvSpPr>
          <p:nvPr>
            <p:ph idx="1"/>
          </p:nvPr>
        </p:nvSpPr>
        <p:spPr>
          <a:xfrm>
            <a:off x="4975861" y="804671"/>
            <a:ext cx="6399930" cy="5248657"/>
          </a:xfrm>
        </p:spPr>
        <p:txBody>
          <a:bodyPr anchor="ctr">
            <a:normAutofit/>
          </a:bodyPr>
          <a:lstStyle/>
          <a:p>
            <a:pPr>
              <a:lnSpc>
                <a:spcPct val="90000"/>
              </a:lnSpc>
            </a:pPr>
            <a:r>
              <a:rPr lang="en-US" sz="2800" b="1" dirty="0">
                <a:latin typeface="Times New Roman" panose="02020603050405020304" pitchFamily="18" charset="0"/>
                <a:cs typeface="Times New Roman" panose="02020603050405020304" pitchFamily="18" charset="0"/>
              </a:rPr>
              <a:t>Jamie is retiring after he worked at NASM as a curator for 40 years.  While at NASM, Jamie researched and wrote about the commercialization of space flight.  Jamie intends to continue this research during his retirement, and is hoping to take his previous writings as well as his continued research and turn them into a book.</a:t>
            </a:r>
          </a:p>
          <a:p>
            <a:pPr>
              <a:lnSpc>
                <a:spcPct val="90000"/>
              </a:lnSpc>
            </a:pPr>
            <a:endParaRPr lang="en-US" sz="1700" dirty="0"/>
          </a:p>
        </p:txBody>
      </p:sp>
      <p:pic>
        <p:nvPicPr>
          <p:cNvPr id="9" name="Picture 8">
            <a:extLst>
              <a:ext uri="{FF2B5EF4-FFF2-40B4-BE49-F238E27FC236}">
                <a16:creationId xmlns:a16="http://schemas.microsoft.com/office/drawing/2014/main" id="{ACE6D007-CE48-4E41-AF9F-A080BAB875E9}"/>
              </a:ext>
            </a:extLst>
          </p:cNvPr>
          <p:cNvPicPr>
            <a:picLocks noChangeAspect="1"/>
          </p:cNvPicPr>
          <p:nvPr/>
        </p:nvPicPr>
        <p:blipFill rotWithShape="1">
          <a:blip r:embed="rId4">
            <a:alphaModFix amt="71000"/>
          </a:blip>
          <a:srcRect l="11544" t="10497" r="13318" b="25158"/>
          <a:stretch/>
        </p:blipFill>
        <p:spPr>
          <a:xfrm rot="9126610" flipV="1">
            <a:off x="310103" y="549349"/>
            <a:ext cx="2268190" cy="1214001"/>
          </a:xfrm>
          <a:prstGeom prst="ellipse">
            <a:avLst/>
          </a:prstGeom>
          <a:ln>
            <a:noFill/>
          </a:ln>
          <a:effectLst>
            <a:outerShdw blurRad="50800" dist="50800" dir="5400000" algn="ctr" rotWithShape="0">
              <a:srgbClr val="000000">
                <a:alpha val="39000"/>
              </a:srgbClr>
            </a:outerShdw>
            <a:softEdge rad="112500"/>
          </a:effectLst>
        </p:spPr>
      </p:pic>
      <p:pic>
        <p:nvPicPr>
          <p:cNvPr id="11" name="Picture 10">
            <a:extLst>
              <a:ext uri="{FF2B5EF4-FFF2-40B4-BE49-F238E27FC236}">
                <a16:creationId xmlns:a16="http://schemas.microsoft.com/office/drawing/2014/main" id="{D5E52E5D-C06D-423A-A283-99093A20D154}"/>
              </a:ext>
            </a:extLst>
          </p:cNvPr>
          <p:cNvPicPr>
            <a:picLocks noChangeAspect="1"/>
          </p:cNvPicPr>
          <p:nvPr/>
        </p:nvPicPr>
        <p:blipFill>
          <a:blip r:embed="rId5"/>
          <a:stretch>
            <a:fillRect/>
          </a:stretch>
        </p:blipFill>
        <p:spPr>
          <a:xfrm>
            <a:off x="2566874" y="4996916"/>
            <a:ext cx="589131" cy="1029247"/>
          </a:xfrm>
          <a:prstGeom prst="rect">
            <a:avLst/>
          </a:prstGeom>
        </p:spPr>
      </p:pic>
    </p:spTree>
    <p:extLst>
      <p:ext uri="{BB962C8B-B14F-4D97-AF65-F5344CB8AC3E}">
        <p14:creationId xmlns:p14="http://schemas.microsoft.com/office/powerpoint/2010/main" val="59415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58333E-6 -4.07407E-6 L -4.58333E-6 0.00093 C -4.58333E-6 -0.03611 -4.58333E-6 -0.07314 -4.58333E-6 -0.10949 C -4.58333E-6 -0.11203 -4.58333E-6 -0.11412 -4.58333E-6 -0.11597 C 0.00013 -0.16551 0.00013 -0.21504 0.00013 -0.26412 C 0.00013 -0.26643 0.00013 -0.26875 0.00013 -0.2706 C 0.00027 -0.27777 0.00027 -0.28426 0.00027 -0.29097 C 0.00027 -0.30185 0.00027 -0.29606 0.0004 -0.30694 C 0.00066 -0.32847 0.00027 -0.30092 0.00066 -0.32268 C 0.00079 -0.35694 0.00053 -0.30972 0.00079 -0.34004 C 0.00079 -0.34583 0.00092 -0.35162 0.00092 -0.35717 C 0.00092 -0.35902 0.00092 -0.36134 0.00092 -0.36365 C 0.00105 -0.3699 0.00118 -0.37592 0.00118 -0.38217 C 0.00131 -0.39328 0.00118 -0.38773 0.00144 -0.39838 C 0.00157 -0.42638 0.00131 -0.39282 0.00157 -0.41388 C 0.00183 -0.43865 0.00157 -0.42662 0.00183 -0.43773 C 0.00183 -0.44097 0.00196 -0.44375 0.00196 -0.44699 C 0.00196 -0.45 0.00209 -0.4574 0.00209 -0.45972 C 0.00209 -0.4618 0.00209 -0.46412 0.00209 -0.46597 C 0.00248 -0.48402 0.00209 -0.45555 0.00235 -0.47731 C 0.00248 -0.48032 0.00248 -0.48449 0.00248 -0.48796 C 0.00248 -0.49004 0.00248 -0.49259 0.00261 -0.49444 C 0.00261 -0.49699 0.00274 -0.49884 0.00274 -0.50092 C 0.00287 -0.50509 0.00287 -0.5074 0.00287 -0.5118 C 0.003 -0.51435 0.003 -0.51597 0.00313 -0.51805 C 0.00313 -0.51967 0.00313 -0.52106 0.00326 -0.52291 C 0.00326 -0.52824 0.00326 -0.5287 0.00339 -0.53356 C 0.00365 -0.54166 0.00352 -0.53518 0.00365 -0.5449 C 0.00365 -0.54652 0.00365 -0.54791 0.00378 -0.54976 C 0.00378 -0.5537 0.00391 -0.5581 0.00391 -0.56203 C 0.00404 -0.56481 0.00404 -0.56713 0.00404 -0.57013 C 0.00417 -0.57453 0.0043 -0.57824 0.0043 -0.58263 L 0.00443 -0.59213 L 0.00443 -0.59676 C 0.00443 -0.59814 0.00443 -0.59976 0.0043 -0.60185 C 0.0043 -0.60393 0.00443 -0.60601 0.00443 -0.60787 C 0.00456 -0.62106 0.00443 -0.61319 0.00456 -0.62384 C 0.00469 -0.63888 0.00456 -0.62546 0.00482 -0.63611 C 0.00482 -0.63773 0.00482 -0.63958 0.00482 -0.64074 C 0.00495 -0.64421 0.00508 -0.65046 0.00508 -0.65023 C 0.00508 -0.65208 0.00508 -0.65393 0.00508 -0.65532 C 0.00521 -0.65694 0.00521 -0.6581 0.00534 -0.65995 C 0.00534 -0.66134 0.00534 -0.66319 0.00547 -0.66458 C 0.00586 -0.68194 0.00547 -0.66319 0.00573 -0.68055 C 0.00573 -0.6831 0.00599 -0.68958 0.00599 -0.69143 C 0.00652 -0.7074 0.00573 -0.68171 0.00638 -0.70277 C 0.00638 -0.70625 0.00638 -0.71018 0.00652 -0.71342 C 0.00652 -0.71527 0.00665 -0.71713 0.00665 -0.71851 C 0.00704 -0.73888 0.00665 -0.71574 0.00704 -0.73078 C 0.00704 -0.73379 0.00717 -0.7375 0.00717 -0.74027 C 0.0073 -0.74745 0.00756 -0.7537 0.00769 -0.76111 C 0.00769 -0.76388 0.00782 -0.76713 0.00782 -0.77013 C 0.00795 -0.77222 0.00795 -0.77291 0.00808 -0.77523 C 0.0086 -0.79375 0.00782 -0.77222 0.00834 -0.79074 C 0.00834 -0.79282 0.00847 -0.79351 0.00847 -0.7956 C 0.0086 -0.7993 0.00873 -0.8037 0.00873 -0.8081 L 0.00873 -0.80787 C 0.00886 -0.81296 0.00899 -0.81851 0.00912 -0.82384 C 0.00925 -0.82777 0.00925 -0.83217 0.00938 -0.83634 C 0.00964 -0.85254 0.00951 -0.8449 0.0099 -0.85787 C 0.01029 -0.87384 0.00964 -0.84976 0.01016 -0.86851 C 0.01016 -0.87222 0.01029 -0.87777 0.01029 -0.87754 C 0.01029 -0.88009 0.01042 -0.88217 0.01042 -0.88426 C 0.01055 -0.88888 0.01068 -0.89537 0.01081 -0.9 C 0.01081 -0.90138 0.01094 -0.90254 0.01094 -0.90463 C 0.01094 -0.90717 0.01094 -0.90995 0.01107 -0.9125 C 0.01107 -0.91435 0.0112 -0.91551 0.0112 -0.91713 C 0.01146 -0.92939 0.01107 -0.91759 0.01146 -0.92986 C 0.01146 -0.93148 0.01146 -0.93287 0.01159 -0.93449 C 0.01159 -0.93703 0.01159 -0.93888 0.01159 -0.94074 C 0.01172 -0.94699 0.01172 -0.9449 0.01185 -0.95046 C 0.01198 -0.95231 0.01198 -0.95463 0.01198 -0.95671 C 0.01224 -0.9699 0.01198 -0.95486 0.01224 -0.96504 L 0.01211 -0.95995 " pathEditMode="relative" rAng="0" ptsTypes="AAAAAAAAAAAAAAAAAAAAAAAAAAAAAAAAAAAAAAAAAAAAAAAAAAAAAAAAAAAAAAAAAAAAAAAAAA">
                                      <p:cBhvr>
                                        <p:cTn id="6" dur="2000" fill="hold"/>
                                        <p:tgtEl>
                                          <p:spTgt spid="11"/>
                                        </p:tgtEl>
                                        <p:attrNameLst>
                                          <p:attrName>ppt_x</p:attrName>
                                          <p:attrName>ppt_y</p:attrName>
                                        </p:attrNameLst>
                                      </p:cBhvr>
                                      <p:rCtr x="612" y="-48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B2DBD-A932-43C3-B431-2AEC93719E32}"/>
              </a:ext>
            </a:extLst>
          </p:cNvPr>
          <p:cNvSpPr>
            <a:spLocks noGrp="1"/>
          </p:cNvSpPr>
          <p:nvPr>
            <p:ph type="title"/>
          </p:nvPr>
        </p:nvSpPr>
        <p:spPr>
          <a:xfrm>
            <a:off x="646111" y="190500"/>
            <a:ext cx="9404723" cy="850900"/>
          </a:xfrm>
        </p:spPr>
        <p:txBody>
          <a:bodyPr/>
          <a:lstStyle/>
          <a:p>
            <a:r>
              <a:rPr lang="en-US" dirty="0">
                <a:latin typeface="Times New Roman" panose="02020603050405020304" pitchFamily="18" charset="0"/>
                <a:cs typeface="Times New Roman" panose="02020603050405020304" pitchFamily="18" charset="0"/>
              </a:rPr>
              <a:t>Case Study - continued</a:t>
            </a:r>
          </a:p>
        </p:txBody>
      </p:sp>
      <p:sp>
        <p:nvSpPr>
          <p:cNvPr id="3" name="Content Placeholder 2">
            <a:extLst>
              <a:ext uri="{FF2B5EF4-FFF2-40B4-BE49-F238E27FC236}">
                <a16:creationId xmlns:a16="http://schemas.microsoft.com/office/drawing/2014/main" id="{264C43FC-B98C-4527-919F-95068669082E}"/>
              </a:ext>
            </a:extLst>
          </p:cNvPr>
          <p:cNvSpPr>
            <a:spLocks noGrp="1"/>
          </p:cNvSpPr>
          <p:nvPr>
            <p:ph idx="1"/>
          </p:nvPr>
        </p:nvSpPr>
        <p:spPr>
          <a:xfrm>
            <a:off x="1103312" y="1181100"/>
            <a:ext cx="8946541" cy="5067299"/>
          </a:xfrm>
        </p:spPr>
        <p:txBody>
          <a:bodyPr>
            <a:normAutofit/>
          </a:bodyPr>
          <a:lstStyle/>
          <a:p>
            <a:pPr>
              <a:lnSpc>
                <a:spcPct val="90000"/>
              </a:lnSpc>
            </a:pPr>
            <a:r>
              <a:rPr lang="en-US" sz="2600" b="1" dirty="0">
                <a:latin typeface="Times New Roman" panose="02020603050405020304" pitchFamily="18" charset="0"/>
                <a:cs typeface="Times New Roman" panose="02020603050405020304" pitchFamily="18" charset="0"/>
              </a:rPr>
              <a:t>What should Jamie do?  </a:t>
            </a:r>
          </a:p>
          <a:p>
            <a:pPr>
              <a:lnSpc>
                <a:spcPct val="90000"/>
              </a:lnSpc>
            </a:pPr>
            <a:r>
              <a:rPr lang="en-US" sz="2600" b="1" dirty="0">
                <a:latin typeface="Times New Roman" panose="02020603050405020304" pitchFamily="18" charset="0"/>
                <a:cs typeface="Times New Roman" panose="02020603050405020304" pitchFamily="18" charset="0"/>
              </a:rPr>
              <a:t>What steps will Jamie need to follow?</a:t>
            </a:r>
          </a:p>
          <a:p>
            <a:pPr>
              <a:lnSpc>
                <a:spcPct val="90000"/>
              </a:lnSpc>
            </a:pPr>
            <a:r>
              <a:rPr lang="en-US" sz="2600" b="1" dirty="0">
                <a:latin typeface="Times New Roman" panose="02020603050405020304" pitchFamily="18" charset="0"/>
                <a:cs typeface="Times New Roman" panose="02020603050405020304" pitchFamily="18" charset="0"/>
              </a:rPr>
              <a:t>What is the likely outcome with respect to royalties?</a:t>
            </a:r>
          </a:p>
          <a:p>
            <a:pPr>
              <a:lnSpc>
                <a:spcPct val="90000"/>
              </a:lnSpc>
            </a:pPr>
            <a:r>
              <a:rPr lang="en-US" sz="2600" b="1" dirty="0">
                <a:latin typeface="Times New Roman" panose="02020603050405020304" pitchFamily="18" charset="0"/>
                <a:cs typeface="Times New Roman" panose="02020603050405020304" pitchFamily="18" charset="0"/>
              </a:rPr>
              <a:t>What changes if Jamie never researched or wrote about the commercialization of space flight as a curator? </a:t>
            </a:r>
          </a:p>
          <a:p>
            <a:pPr>
              <a:lnSpc>
                <a:spcPct val="90000"/>
              </a:lnSpc>
            </a:pPr>
            <a:r>
              <a:rPr lang="en-US" sz="2600" b="1" dirty="0">
                <a:latin typeface="Times New Roman" panose="02020603050405020304" pitchFamily="18" charset="0"/>
                <a:cs typeface="Times New Roman" panose="02020603050405020304" pitchFamily="18" charset="0"/>
              </a:rPr>
              <a:t>Does anything change if Jamie will be in emeritus status? </a:t>
            </a:r>
          </a:p>
          <a:p>
            <a:pPr>
              <a:lnSpc>
                <a:spcPct val="90000"/>
              </a:lnSpc>
            </a:pPr>
            <a:r>
              <a:rPr lang="en-US" sz="2600" b="1" dirty="0">
                <a:latin typeface="Times New Roman" panose="02020603050405020304" pitchFamily="18" charset="0"/>
                <a:cs typeface="Times New Roman" panose="02020603050405020304" pitchFamily="18" charset="0"/>
              </a:rPr>
              <a:t>Does anything change if his continued research will be based on NASM’s collection?</a:t>
            </a:r>
          </a:p>
          <a:p>
            <a:pPr>
              <a:lnSpc>
                <a:spcPct val="90000"/>
              </a:lnSpc>
            </a:pPr>
            <a:r>
              <a:rPr lang="en-US" sz="2600" b="1" dirty="0">
                <a:latin typeface="Times New Roman" panose="02020603050405020304" pitchFamily="18" charset="0"/>
                <a:cs typeface="Times New Roman" panose="02020603050405020304" pitchFamily="18" charset="0"/>
              </a:rPr>
              <a:t>What if he is given special access to the NASM Archives by virtue of his emeritus status?</a:t>
            </a:r>
          </a:p>
          <a:p>
            <a:endParaRPr lang="en-US" dirty="0"/>
          </a:p>
        </p:txBody>
      </p:sp>
    </p:spTree>
    <p:extLst>
      <p:ext uri="{BB962C8B-B14F-4D97-AF65-F5344CB8AC3E}">
        <p14:creationId xmlns:p14="http://schemas.microsoft.com/office/powerpoint/2010/main" val="1153144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0A7F0-EB07-4051-B20B-EBE499CB7688}"/>
              </a:ext>
            </a:extLst>
          </p:cNvPr>
          <p:cNvSpPr>
            <a:spLocks noGrp="1"/>
          </p:cNvSpPr>
          <p:nvPr>
            <p:ph type="title"/>
          </p:nvPr>
        </p:nvSpPr>
        <p:spPr>
          <a:xfrm>
            <a:off x="653143" y="1645920"/>
            <a:ext cx="3522879" cy="4470821"/>
          </a:xfrm>
        </p:spPr>
        <p:txBody>
          <a:bodyPr>
            <a:normAutofit/>
          </a:bodyPr>
          <a:lstStyle/>
          <a:p>
            <a:pPr algn="r"/>
            <a:r>
              <a:rPr lang="en-US" b="1" dirty="0">
                <a:solidFill>
                  <a:schemeClr val="tx1"/>
                </a:solidFill>
                <a:latin typeface="Times New Roman" panose="02020603050405020304" pitchFamily="18" charset="0"/>
                <a:cs typeface="Times New Roman" panose="02020603050405020304" pitchFamily="18" charset="0"/>
              </a:rPr>
              <a:t>Contracting Authority for Publishing Agreements</a:t>
            </a:r>
            <a:endParaRPr lang="en-US" b="1" dirty="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4FEAAFC-ED9E-471B-8DF5-29A9A5AD0496}"/>
              </a:ext>
            </a:extLst>
          </p:cNvPr>
          <p:cNvSpPr>
            <a:spLocks noGrp="1"/>
          </p:cNvSpPr>
          <p:nvPr>
            <p:ph idx="1"/>
          </p:nvPr>
        </p:nvSpPr>
        <p:spPr>
          <a:xfrm>
            <a:off x="4829164" y="1143000"/>
            <a:ext cx="6294448" cy="5359400"/>
          </a:xfrm>
        </p:spPr>
        <p:txBody>
          <a:bodyPr>
            <a:normAutofit fontScale="92500" lnSpcReduction="10000"/>
          </a:bodyPr>
          <a:lstStyle/>
          <a:p>
            <a:pPr lvl="0"/>
            <a:r>
              <a:rPr lang="en-US" sz="2800" b="1" dirty="0">
                <a:latin typeface="Times New Roman" panose="02020603050405020304" pitchFamily="18" charset="0"/>
                <a:cs typeface="Times New Roman" panose="02020603050405020304" pitchFamily="18" charset="0"/>
              </a:rPr>
              <a:t>Publishing agreements are legally binding contracts.</a:t>
            </a:r>
          </a:p>
          <a:p>
            <a:r>
              <a:rPr lang="en-US" sz="2800" b="1" dirty="0">
                <a:latin typeface="Times New Roman" panose="02020603050405020304" pitchFamily="18" charset="0"/>
                <a:cs typeface="Times New Roman" panose="02020603050405020304" pitchFamily="18" charset="0"/>
              </a:rPr>
              <a:t>Who signs publishing agreements for SI authors?</a:t>
            </a:r>
          </a:p>
          <a:p>
            <a:pPr lvl="1"/>
            <a:r>
              <a:rPr lang="en-US" sz="2800" b="1" dirty="0">
                <a:latin typeface="Times New Roman" panose="02020603050405020304" pitchFamily="18" charset="0"/>
                <a:cs typeface="Times New Roman" panose="02020603050405020304" pitchFamily="18" charset="0"/>
              </a:rPr>
              <a:t>Smithsonian Contracting Officer, </a:t>
            </a:r>
            <a:r>
              <a:rPr lang="en-US" sz="2800" b="1" dirty="0" err="1">
                <a:latin typeface="Times New Roman" panose="02020603050405020304" pitchFamily="18" charset="0"/>
                <a:cs typeface="Times New Roman" panose="02020603050405020304" pitchFamily="18" charset="0"/>
              </a:rPr>
              <a:t>OCon</a:t>
            </a:r>
            <a:r>
              <a:rPr lang="en-US" sz="2800" b="1" dirty="0">
                <a:latin typeface="Times New Roman" panose="02020603050405020304" pitchFamily="18" charset="0"/>
                <a:cs typeface="Times New Roman" panose="02020603050405020304" pitchFamily="18" charset="0"/>
              </a:rPr>
              <a:t> &amp; PPM</a:t>
            </a:r>
          </a:p>
          <a:p>
            <a:pPr lvl="1"/>
            <a:r>
              <a:rPr lang="en-US" sz="2800" b="1" dirty="0">
                <a:latin typeface="Times New Roman" panose="02020603050405020304" pitchFamily="18" charset="0"/>
                <a:cs typeface="Times New Roman" panose="02020603050405020304" pitchFamily="18" charset="0"/>
              </a:rPr>
              <a:t>Employee with delegated authority </a:t>
            </a:r>
          </a:p>
          <a:p>
            <a:pPr lvl="1"/>
            <a:r>
              <a:rPr lang="en-US" sz="2800" b="1" dirty="0">
                <a:latin typeface="Times New Roman" panose="02020603050405020304" pitchFamily="18" charset="0"/>
                <a:cs typeface="Times New Roman" panose="02020603050405020304" pitchFamily="18" charset="0"/>
              </a:rPr>
              <a:t>Certain employees may receive permission to sign certain types of publishing agreements</a:t>
            </a:r>
          </a:p>
          <a:p>
            <a:r>
              <a:rPr lang="en-US" sz="2800" b="1" dirty="0">
                <a:latin typeface="Times New Roman" panose="02020603050405020304" pitchFamily="18" charset="0"/>
                <a:cs typeface="Times New Roman" panose="02020603050405020304" pitchFamily="18" charset="0"/>
              </a:rPr>
              <a:t>Signatory signs on behalf of SI, not in a personal capacity</a:t>
            </a:r>
          </a:p>
          <a:p>
            <a:endParaRPr lang="en-US" dirty="0"/>
          </a:p>
        </p:txBody>
      </p:sp>
    </p:spTree>
    <p:extLst>
      <p:ext uri="{BB962C8B-B14F-4D97-AF65-F5344CB8AC3E}">
        <p14:creationId xmlns:p14="http://schemas.microsoft.com/office/powerpoint/2010/main" val="1835652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2D2B2-FD2E-4903-9217-49137B798978}"/>
              </a:ext>
            </a:extLst>
          </p:cNvPr>
          <p:cNvSpPr>
            <a:spLocks noGrp="1"/>
          </p:cNvSpPr>
          <p:nvPr>
            <p:ph type="title"/>
          </p:nvPr>
        </p:nvSpPr>
        <p:spPr>
          <a:xfrm>
            <a:off x="653143" y="1645920"/>
            <a:ext cx="3522879" cy="4470821"/>
          </a:xfrm>
        </p:spPr>
        <p:txBody>
          <a:bodyPr>
            <a:normAutofit/>
          </a:bodyPr>
          <a:lstStyle/>
          <a:p>
            <a:pPr algn="r"/>
            <a:r>
              <a:rPr lang="en-US" b="1" dirty="0">
                <a:solidFill>
                  <a:schemeClr val="tx1"/>
                </a:solidFill>
                <a:latin typeface="Times New Roman" panose="02020603050405020304" pitchFamily="18" charset="0"/>
                <a:cs typeface="Times New Roman" panose="02020603050405020304" pitchFamily="18" charset="0"/>
              </a:rPr>
              <a:t>Contracting Authority for Publishing Agreements</a:t>
            </a:r>
          </a:p>
        </p:txBody>
      </p:sp>
      <p:sp>
        <p:nvSpPr>
          <p:cNvPr id="10"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5B78FA9-20FE-4A4B-8820-73FEB5E5741E}"/>
              </a:ext>
            </a:extLst>
          </p:cNvPr>
          <p:cNvSpPr>
            <a:spLocks noGrp="1"/>
          </p:cNvSpPr>
          <p:nvPr>
            <p:ph idx="1"/>
          </p:nvPr>
        </p:nvSpPr>
        <p:spPr>
          <a:xfrm>
            <a:off x="4829164" y="1143000"/>
            <a:ext cx="6294448" cy="4973741"/>
          </a:xfrm>
        </p:spPr>
        <p:txBody>
          <a:bodyPr>
            <a:noAutofit/>
          </a:bodyPr>
          <a:lstStyle/>
          <a:p>
            <a:pPr marL="0" indent="0">
              <a:buNone/>
            </a:pPr>
            <a:r>
              <a:rPr lang="en-US" sz="2800" b="1" dirty="0">
                <a:latin typeface="Times New Roman" panose="02020603050405020304" pitchFamily="18" charset="0"/>
                <a:cs typeface="Times New Roman" panose="02020603050405020304" pitchFamily="18" charset="0"/>
              </a:rPr>
              <a:t>Authority for Internal Publishing</a:t>
            </a:r>
          </a:p>
          <a:p>
            <a:pPr lvl="1"/>
            <a:r>
              <a:rPr lang="en-US" sz="2800" b="1" dirty="0">
                <a:latin typeface="Times New Roman" panose="02020603050405020304" pitchFamily="18" charset="0"/>
                <a:cs typeface="Times New Roman" panose="02020603050405020304" pitchFamily="18" charset="0"/>
              </a:rPr>
              <a:t>Terms of publication are memorialized in writing between SI publisher and SI author</a:t>
            </a: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Authority for External Publishing</a:t>
            </a:r>
          </a:p>
          <a:p>
            <a:pPr lvl="1"/>
            <a:r>
              <a:rPr lang="en-US" sz="2800" b="1" dirty="0">
                <a:latin typeface="Times New Roman" panose="02020603050405020304" pitchFamily="18" charset="0"/>
                <a:cs typeface="Times New Roman" panose="02020603050405020304" pitchFamily="18" charset="0"/>
              </a:rPr>
              <a:t>Publisher typically asks SI author to sign a publishing agreement or complete an online click licen</a:t>
            </a:r>
            <a:r>
              <a:rPr lang="en-US" sz="2800" dirty="0">
                <a:latin typeface="Times New Roman" panose="02020603050405020304" pitchFamily="18" charset="0"/>
                <a:cs typeface="Times New Roman" panose="02020603050405020304" pitchFamily="18" charset="0"/>
              </a:rPr>
              <a:t>se</a:t>
            </a:r>
          </a:p>
        </p:txBody>
      </p:sp>
    </p:spTree>
    <p:extLst>
      <p:ext uri="{BB962C8B-B14F-4D97-AF65-F5344CB8AC3E}">
        <p14:creationId xmlns:p14="http://schemas.microsoft.com/office/powerpoint/2010/main" val="38758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2D2B2-FD2E-4903-9217-49137B798978}"/>
              </a:ext>
            </a:extLst>
          </p:cNvPr>
          <p:cNvSpPr>
            <a:spLocks noGrp="1"/>
          </p:cNvSpPr>
          <p:nvPr>
            <p:ph type="title"/>
          </p:nvPr>
        </p:nvSpPr>
        <p:spPr>
          <a:xfrm>
            <a:off x="653143" y="1645920"/>
            <a:ext cx="3522879" cy="4470821"/>
          </a:xfrm>
        </p:spPr>
        <p:txBody>
          <a:bodyPr>
            <a:normAutofit/>
          </a:bodyPr>
          <a:lstStyle/>
          <a:p>
            <a:pPr algn="r"/>
            <a:r>
              <a:rPr lang="en-US" b="1" dirty="0">
                <a:solidFill>
                  <a:schemeClr val="tx1"/>
                </a:solidFill>
                <a:latin typeface="Times New Roman" panose="02020603050405020304" pitchFamily="18" charset="0"/>
                <a:cs typeface="Times New Roman" panose="02020603050405020304" pitchFamily="18" charset="0"/>
              </a:rPr>
              <a:t>Contracting Authority for Publishing Agreements</a:t>
            </a:r>
          </a:p>
        </p:txBody>
      </p:sp>
      <p:sp>
        <p:nvSpPr>
          <p:cNvPr id="10"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5B78FA9-20FE-4A4B-8820-73FEB5E5741E}"/>
              </a:ext>
            </a:extLst>
          </p:cNvPr>
          <p:cNvSpPr>
            <a:spLocks noGrp="1"/>
          </p:cNvSpPr>
          <p:nvPr>
            <p:ph idx="1"/>
          </p:nvPr>
        </p:nvSpPr>
        <p:spPr>
          <a:xfrm>
            <a:off x="4829164" y="1143000"/>
            <a:ext cx="6294448" cy="4973741"/>
          </a:xfrm>
        </p:spPr>
        <p:txBody>
          <a:bodyPr>
            <a:normAutofit/>
          </a:bodyPr>
          <a:lstStyle/>
          <a:p>
            <a:pPr marL="0" indent="0">
              <a:buNone/>
            </a:pPr>
            <a:r>
              <a:rPr lang="en-US" sz="2800" b="1" dirty="0">
                <a:latin typeface="Times New Roman" panose="02020603050405020304" pitchFamily="18" charset="0"/>
                <a:cs typeface="Times New Roman" panose="02020603050405020304" pitchFamily="18" charset="0"/>
              </a:rPr>
              <a:t>Appendix</a:t>
            </a:r>
          </a:p>
          <a:p>
            <a:pPr marL="0" indent="0">
              <a:buNone/>
            </a:pP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Identifies who can review, negotiate and sign publishing agreements for externally published works</a:t>
            </a:r>
          </a:p>
          <a:p>
            <a:pPr marL="0" indent="0">
              <a:buNone/>
            </a:pP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Formal vs Informal Works</a:t>
            </a:r>
          </a:p>
          <a:p>
            <a:pPr marL="0" indent="0">
              <a:buNone/>
            </a:pP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Supplemental Terms</a:t>
            </a:r>
          </a:p>
        </p:txBody>
      </p:sp>
    </p:spTree>
    <p:extLst>
      <p:ext uri="{BB962C8B-B14F-4D97-AF65-F5344CB8AC3E}">
        <p14:creationId xmlns:p14="http://schemas.microsoft.com/office/powerpoint/2010/main" val="15018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649E7-33A6-46BC-BBDF-0974EB391365}"/>
              </a:ext>
            </a:extLst>
          </p:cNvPr>
          <p:cNvSpPr>
            <a:spLocks noGrp="1"/>
          </p:cNvSpPr>
          <p:nvPr>
            <p:ph type="title"/>
          </p:nvPr>
        </p:nvSpPr>
        <p:spPr/>
        <p:txBody>
          <a:bodyPr/>
          <a:lstStyle/>
          <a:p>
            <a:pPr algn="ctr"/>
            <a:r>
              <a:rPr lang="en-US" dirty="0"/>
              <a:t>Let’s Bust a Myth!</a:t>
            </a:r>
          </a:p>
        </p:txBody>
      </p:sp>
      <p:pic>
        <p:nvPicPr>
          <p:cNvPr id="1028" name="Picture 4" descr="Image result for BUSTING A MYTH">
            <a:extLst>
              <a:ext uri="{FF2B5EF4-FFF2-40B4-BE49-F238E27FC236}">
                <a16:creationId xmlns:a16="http://schemas.microsoft.com/office/drawing/2014/main" id="{05304E8F-6CB9-413F-AD6F-FBFA3FE0E9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4514" y="2418663"/>
            <a:ext cx="4436246" cy="3310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546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9CEC457C-4963-4564-B59D-2792DA9FFA3E}"/>
              </a:ext>
            </a:extLst>
          </p:cNvPr>
          <p:cNvPicPr>
            <a:picLocks noGrp="1" noChangeAspect="1"/>
          </p:cNvPicPr>
          <p:nvPr>
            <p:ph sz="half" idx="1"/>
          </p:nvPr>
        </p:nvPicPr>
        <p:blipFill rotWithShape="1">
          <a:blip r:embed="rId2">
            <a:alphaModFix amt="95000"/>
            <a:extLst>
              <a:ext uri="{BEBA8EAE-BF5A-486C-A8C5-ECC9F3942E4B}">
                <a14:imgProps xmlns:a14="http://schemas.microsoft.com/office/drawing/2010/main">
                  <a14:imgLayer r:embed="rId3">
                    <a14:imgEffect>
                      <a14:saturation sat="42000"/>
                    </a14:imgEffect>
                  </a14:imgLayer>
                </a14:imgProps>
              </a:ext>
            </a:extLst>
          </a:blip>
          <a:srcRect l="4268" r="4392"/>
          <a:stretch/>
        </p:blipFill>
        <p:spPr>
          <a:xfrm>
            <a:off x="452490" y="219173"/>
            <a:ext cx="5353386" cy="6419654"/>
          </a:xfrm>
          <a:prstGeom prst="rect">
            <a:avLst/>
          </a:prstGeom>
          <a:ln w="38100" cap="sq">
            <a:solidFill>
              <a:srgbClr val="000000"/>
            </a:solidFill>
            <a:prstDash val="solid"/>
            <a:miter lim="800000"/>
          </a:ln>
          <a:effectLst>
            <a:outerShdw blurRad="50800" dist="38100" dir="2700000" algn="tl" rotWithShape="0">
              <a:srgbClr val="000000">
                <a:alpha val="91000"/>
              </a:srgbClr>
            </a:outerShdw>
          </a:effectLst>
        </p:spPr>
      </p:pic>
      <p:pic>
        <p:nvPicPr>
          <p:cNvPr id="7" name="Content Placeholder 6">
            <a:extLst>
              <a:ext uri="{FF2B5EF4-FFF2-40B4-BE49-F238E27FC236}">
                <a16:creationId xmlns:a16="http://schemas.microsoft.com/office/drawing/2014/main" id="{26BEC7EA-204D-47FE-9FAC-9A1C4AB9B917}"/>
              </a:ext>
            </a:extLst>
          </p:cNvPr>
          <p:cNvPicPr>
            <a:picLocks noGrp="1" noChangeAspect="1"/>
          </p:cNvPicPr>
          <p:nvPr>
            <p:ph sz="half" idx="2"/>
          </p:nvPr>
        </p:nvPicPr>
        <p:blipFill>
          <a:blip r:embed="rId4"/>
          <a:stretch>
            <a:fillRect/>
          </a:stretch>
        </p:blipFill>
        <p:spPr>
          <a:xfrm>
            <a:off x="4035287" y="1450589"/>
            <a:ext cx="7658209" cy="4502950"/>
          </a:xfrm>
          <a:prstGeom prst="rect">
            <a:avLst/>
          </a:prstGeom>
          <a:effectLst>
            <a:outerShdw blurRad="50800" dist="38100" dir="10200000" sx="102000" sy="102000" algn="r" rotWithShape="0">
              <a:prstClr val="black">
                <a:alpha val="40000"/>
              </a:prstClr>
            </a:outerShdw>
          </a:effectLst>
        </p:spPr>
      </p:pic>
      <p:sp>
        <p:nvSpPr>
          <p:cNvPr id="8" name="TextBox 7">
            <a:extLst>
              <a:ext uri="{FF2B5EF4-FFF2-40B4-BE49-F238E27FC236}">
                <a16:creationId xmlns:a16="http://schemas.microsoft.com/office/drawing/2014/main" id="{E7E7CCDC-1A50-4678-92A4-C1E8E9D42CAC}"/>
              </a:ext>
            </a:extLst>
          </p:cNvPr>
          <p:cNvSpPr txBox="1"/>
          <p:nvPr/>
        </p:nvSpPr>
        <p:spPr>
          <a:xfrm>
            <a:off x="5913784" y="6430615"/>
            <a:ext cx="6033051" cy="276999"/>
          </a:xfrm>
          <a:prstGeom prst="rect">
            <a:avLst/>
          </a:prstGeom>
          <a:noFill/>
        </p:spPr>
        <p:txBody>
          <a:bodyPr wrap="square" rtlCol="0">
            <a:spAutoFit/>
          </a:bodyPr>
          <a:lstStyle/>
          <a:p>
            <a:pPr algn="r"/>
            <a:r>
              <a:rPr lang="en-US" sz="1200" b="1" dirty="0">
                <a:hlinkClick r:id="rId5"/>
              </a:rPr>
              <a:t>https://interdisciplinary.si.edu/collaboration-highlights/public-access/</a:t>
            </a:r>
            <a:endParaRPr lang="en-US" sz="1200" b="1" dirty="0"/>
          </a:p>
        </p:txBody>
      </p:sp>
    </p:spTree>
    <p:extLst>
      <p:ext uri="{BB962C8B-B14F-4D97-AF65-F5344CB8AC3E}">
        <p14:creationId xmlns:p14="http://schemas.microsoft.com/office/powerpoint/2010/main" val="260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C91510-C61B-4F93-928B-3657EFA18365}"/>
              </a:ext>
            </a:extLst>
          </p:cNvPr>
          <p:cNvSpPr>
            <a:spLocks noGrp="1"/>
          </p:cNvSpPr>
          <p:nvPr>
            <p:ph type="title"/>
          </p:nvPr>
        </p:nvSpPr>
        <p:spPr>
          <a:xfrm>
            <a:off x="655983" y="401651"/>
            <a:ext cx="11230955" cy="1520337"/>
          </a:xfrm>
        </p:spPr>
        <p:txBody>
          <a:bodyPr>
            <a:normAutofit/>
          </a:bodyPr>
          <a:lstStyle/>
          <a:p>
            <a:r>
              <a:rPr lang="en-US" b="1" dirty="0">
                <a:solidFill>
                  <a:schemeClr val="tx1"/>
                </a:solidFill>
                <a:latin typeface="Times New Roman" panose="02020603050405020304" pitchFamily="18" charset="0"/>
                <a:cs typeface="Times New Roman" panose="02020603050405020304" pitchFamily="18" charset="0"/>
              </a:rPr>
              <a:t>Sample Workflow</a:t>
            </a:r>
            <a:r>
              <a:rPr lang="en-US" sz="4000" b="1" dirty="0">
                <a:solidFill>
                  <a:schemeClr val="tx1"/>
                </a:solidFill>
                <a:latin typeface="Times New Roman" panose="02020603050405020304" pitchFamily="18" charset="0"/>
                <a:cs typeface="Times New Roman" panose="02020603050405020304" pitchFamily="18" charset="0"/>
              </a:rPr>
              <a:t> for Journal Article</a:t>
            </a:r>
          </a:p>
        </p:txBody>
      </p:sp>
      <p:sp>
        <p:nvSpPr>
          <p:cNvPr id="5" name="Content Placeholder 4">
            <a:extLst>
              <a:ext uri="{FF2B5EF4-FFF2-40B4-BE49-F238E27FC236}">
                <a16:creationId xmlns:a16="http://schemas.microsoft.com/office/drawing/2014/main" id="{FB6D7B50-F4F6-4BAC-A06C-4AAD5D232E08}"/>
              </a:ext>
            </a:extLst>
          </p:cNvPr>
          <p:cNvSpPr>
            <a:spLocks noGrp="1"/>
          </p:cNvSpPr>
          <p:nvPr>
            <p:ph idx="1"/>
          </p:nvPr>
        </p:nvSpPr>
        <p:spPr>
          <a:xfrm>
            <a:off x="494555" y="1365339"/>
            <a:ext cx="6398133" cy="4581428"/>
          </a:xfrm>
        </p:spPr>
        <p:txBody>
          <a:bodyPr>
            <a:normAutofit/>
          </a:bodyPr>
          <a:lstStyle/>
          <a:p>
            <a:pPr marL="339725" indent="-220663">
              <a:buFont typeface="+mj-lt"/>
              <a:buAutoNum type="arabicPeriod"/>
            </a:pPr>
            <a:r>
              <a:rPr lang="en-US" b="1" dirty="0">
                <a:latin typeface="Times New Roman" panose="02020603050405020304" pitchFamily="18" charset="0"/>
                <a:cs typeface="Times New Roman" panose="02020603050405020304" pitchFamily="18" charset="0"/>
              </a:rPr>
              <a:t>SI author prepares manuscript for journal/publisher.</a:t>
            </a:r>
          </a:p>
          <a:p>
            <a:pPr marL="339725" indent="-220663">
              <a:buFont typeface="+mj-lt"/>
              <a:buAutoNum type="arabicPeriod"/>
            </a:pPr>
            <a:r>
              <a:rPr lang="en-US" b="1" dirty="0">
                <a:latin typeface="Times New Roman" panose="02020603050405020304" pitchFamily="18" charset="0"/>
                <a:cs typeface="Times New Roman" panose="02020603050405020304" pitchFamily="18" charset="0"/>
              </a:rPr>
              <a:t>SI author downloads Supplemental Terms. </a:t>
            </a:r>
            <a:endParaRPr lang="en-US" b="1" u="sng" dirty="0">
              <a:latin typeface="Times New Roman" panose="02020603050405020304" pitchFamily="18" charset="0"/>
              <a:cs typeface="Times New Roman" panose="02020603050405020304" pitchFamily="18" charset="0"/>
            </a:endParaRPr>
          </a:p>
          <a:p>
            <a:pPr marL="339725" indent="-220663">
              <a:buFont typeface="+mj-lt"/>
              <a:buAutoNum type="arabicPeriod"/>
            </a:pPr>
            <a:r>
              <a:rPr lang="en-US" b="1" dirty="0">
                <a:latin typeface="Times New Roman" panose="02020603050405020304" pitchFamily="18" charset="0"/>
                <a:cs typeface="Times New Roman" panose="02020603050405020304" pitchFamily="18" charset="0"/>
              </a:rPr>
              <a:t>SI author submits manuscript (with Suppl.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Terms) through publisher’s online system. </a:t>
            </a:r>
          </a:p>
          <a:p>
            <a:pPr lvl="1"/>
            <a:r>
              <a:rPr lang="en-US" sz="2000" b="1" dirty="0">
                <a:latin typeface="Times New Roman" panose="02020603050405020304" pitchFamily="18" charset="0"/>
                <a:cs typeface="Times New Roman" panose="02020603050405020304" pitchFamily="18" charset="0"/>
              </a:rPr>
              <a:t>SI author completes click license. </a:t>
            </a:r>
          </a:p>
          <a:p>
            <a:pPr lvl="1"/>
            <a:r>
              <a:rPr lang="en-US" sz="2000" b="1" dirty="0">
                <a:latin typeface="Times New Roman" panose="02020603050405020304" pitchFamily="18" charset="0"/>
                <a:cs typeface="Times New Roman" panose="02020603050405020304" pitchFamily="18" charset="0"/>
              </a:rPr>
              <a:t>SI author might be asked to identify ownership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(e.g., U.S. Government employee, if Federal)</a:t>
            </a:r>
          </a:p>
          <a:p>
            <a:pPr marL="339725" indent="-220663">
              <a:buFont typeface="+mj-lt"/>
              <a:buAutoNum type="arabicPeriod"/>
            </a:pPr>
            <a:r>
              <a:rPr lang="en-US" b="1" dirty="0">
                <a:latin typeface="Times New Roman" panose="02020603050405020304" pitchFamily="18" charset="0"/>
                <a:cs typeface="Times New Roman" panose="02020603050405020304" pitchFamily="18" charset="0"/>
              </a:rPr>
              <a:t>Publisher conducts peer review  </a:t>
            </a:r>
          </a:p>
          <a:p>
            <a:pPr lvl="1"/>
            <a:r>
              <a:rPr lang="en-US" sz="2000" b="1">
                <a:latin typeface="Times New Roman" panose="02020603050405020304" pitchFamily="18" charset="0"/>
                <a:cs typeface="Times New Roman" panose="02020603050405020304" pitchFamily="18" charset="0"/>
              </a:rPr>
              <a:t>SI author </a:t>
            </a:r>
            <a:r>
              <a:rPr lang="en-US" sz="2000" b="1" dirty="0">
                <a:latin typeface="Times New Roman" panose="02020603050405020304" pitchFamily="18" charset="0"/>
                <a:cs typeface="Times New Roman" panose="02020603050405020304" pitchFamily="18" charset="0"/>
              </a:rPr>
              <a:t>revises and submits final manuscript  </a:t>
            </a:r>
          </a:p>
          <a:p>
            <a:pPr marL="339725" indent="-220663">
              <a:buFont typeface="+mj-lt"/>
              <a:buAutoNum type="arabicPeriod"/>
            </a:pPr>
            <a:r>
              <a:rPr lang="en-US" b="1" dirty="0">
                <a:latin typeface="Times New Roman" panose="02020603050405020304" pitchFamily="18" charset="0"/>
                <a:cs typeface="Times New Roman" panose="02020603050405020304" pitchFamily="18" charset="0"/>
              </a:rPr>
              <a:t>Publisher accepts manuscript.  </a:t>
            </a:r>
          </a:p>
          <a:p>
            <a:pPr marL="339725" indent="-220663">
              <a:buFont typeface="+mj-lt"/>
              <a:buAutoNum type="arabicPeriod"/>
            </a:pPr>
            <a:r>
              <a:rPr lang="en-US" b="1" dirty="0">
                <a:latin typeface="Times New Roman" panose="02020603050405020304" pitchFamily="18" charset="0"/>
                <a:cs typeface="Times New Roman" panose="02020603050405020304" pitchFamily="18" charset="0"/>
              </a:rPr>
              <a:t>SI author receives page proofs. </a:t>
            </a:r>
          </a:p>
          <a:p>
            <a:pPr marL="457200" lvl="1" indent="0">
              <a:buNone/>
            </a:pPr>
            <a:endParaRPr lang="en-US" dirty="0"/>
          </a:p>
          <a:p>
            <a:pPr lvl="1"/>
            <a:endParaRPr lang="en-US" dirty="0"/>
          </a:p>
        </p:txBody>
      </p:sp>
      <p:sp>
        <p:nvSpPr>
          <p:cNvPr id="42" name="TextBox 41">
            <a:extLst>
              <a:ext uri="{FF2B5EF4-FFF2-40B4-BE49-F238E27FC236}">
                <a16:creationId xmlns:a16="http://schemas.microsoft.com/office/drawing/2014/main" id="{AAF575BB-04F9-47E8-88DA-913F3EC4EFFF}"/>
              </a:ext>
            </a:extLst>
          </p:cNvPr>
          <p:cNvSpPr txBox="1"/>
          <p:nvPr/>
        </p:nvSpPr>
        <p:spPr>
          <a:xfrm>
            <a:off x="7813318" y="734863"/>
            <a:ext cx="3964552" cy="533992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accepted, journal/publisher sends SI author contract that requires signature.</a:t>
            </a:r>
          </a:p>
          <a:p>
            <a:endParaRPr lang="en-US" sz="2000" b="1" dirty="0">
              <a:latin typeface="Times New Roman" panose="02020603050405020304" pitchFamily="18" charset="0"/>
              <a:cs typeface="Times New Roman" panose="02020603050405020304" pitchFamily="18" charset="0"/>
            </a:endParaRPr>
          </a:p>
          <a:p>
            <a:endParaRPr lang="en-US" sz="1100" b="1" dirty="0">
              <a:latin typeface="Times New Roman" panose="02020603050405020304" pitchFamily="18" charset="0"/>
              <a:cs typeface="Times New Roman" panose="02020603050405020304" pitchFamily="18" charset="0"/>
            </a:endParaRPr>
          </a:p>
          <a:p>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 author creates public access ticket, attaches contract for review and signature, and attaches accepted manuscript. </a:t>
            </a:r>
          </a:p>
          <a:p>
            <a:endParaRPr lang="en-US" sz="2000" b="1" dirty="0">
              <a:solidFill>
                <a:schemeClr val="accent5"/>
              </a:solidFill>
              <a:latin typeface="Times New Roman" panose="02020603050405020304" pitchFamily="18" charset="0"/>
              <a:cs typeface="Times New Roman" panose="02020603050405020304" pitchFamily="18" charset="0"/>
            </a:endParaRPr>
          </a:p>
          <a:p>
            <a:pPr>
              <a:spcBef>
                <a:spcPts val="1200"/>
              </a:spcBef>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SISP reviews and signs contract then sends to SI author for upload to publisher’s online system. SISP cc’s SI author on correspondence if negotiation is required.</a:t>
            </a:r>
          </a:p>
        </p:txBody>
      </p:sp>
      <p:sp>
        <p:nvSpPr>
          <p:cNvPr id="12" name="Arrow: Down 11">
            <a:extLst>
              <a:ext uri="{FF2B5EF4-FFF2-40B4-BE49-F238E27FC236}">
                <a16:creationId xmlns:a16="http://schemas.microsoft.com/office/drawing/2014/main" id="{F855EA9E-A234-4584-A03E-9D8984D78A3F}"/>
              </a:ext>
            </a:extLst>
          </p:cNvPr>
          <p:cNvSpPr/>
          <p:nvPr/>
        </p:nvSpPr>
        <p:spPr>
          <a:xfrm>
            <a:off x="9588463" y="4062209"/>
            <a:ext cx="132008" cy="36195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E087DD0A-F14D-46A9-B04F-440503C3DC43}"/>
              </a:ext>
            </a:extLst>
          </p:cNvPr>
          <p:cNvSpPr/>
          <p:nvPr/>
        </p:nvSpPr>
        <p:spPr>
          <a:xfrm rot="5400000">
            <a:off x="5954905" y="3993738"/>
            <a:ext cx="154978" cy="3307425"/>
          </a:xfrm>
          <a:prstGeom prst="downArrow">
            <a:avLst/>
          </a:prstGeom>
          <a:solidFill>
            <a:srgbClr val="FFC000"/>
          </a:solidFill>
          <a:ln w="12700" cmpd="sng">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or: Elbow 7">
            <a:extLst>
              <a:ext uri="{FF2B5EF4-FFF2-40B4-BE49-F238E27FC236}">
                <a16:creationId xmlns:a16="http://schemas.microsoft.com/office/drawing/2014/main" id="{98387A20-2EC9-46D6-97D5-00286124EC50}"/>
              </a:ext>
            </a:extLst>
          </p:cNvPr>
          <p:cNvCxnSpPr>
            <a:cxnSpLocks/>
          </p:cNvCxnSpPr>
          <p:nvPr/>
        </p:nvCxnSpPr>
        <p:spPr>
          <a:xfrm flipV="1">
            <a:off x="4395401" y="2027583"/>
            <a:ext cx="3307425" cy="3187035"/>
          </a:xfrm>
          <a:prstGeom prst="bentConnector3">
            <a:avLst>
              <a:gd name="adj1" fmla="val 68031"/>
            </a:avLst>
          </a:prstGeom>
          <a:ln w="92075" cap="sq">
            <a:solidFill>
              <a:srgbClr val="FFC000"/>
            </a:solidFill>
            <a:prstDash val="solid"/>
            <a:miter lim="800000"/>
            <a:tailEnd type="triangle"/>
          </a:ln>
        </p:spPr>
        <p:style>
          <a:lnRef idx="3">
            <a:schemeClr val="accent3"/>
          </a:lnRef>
          <a:fillRef idx="0">
            <a:schemeClr val="accent3"/>
          </a:fillRef>
          <a:effectRef idx="2">
            <a:schemeClr val="accent3"/>
          </a:effectRef>
          <a:fontRef idx="minor">
            <a:schemeClr val="tx1"/>
          </a:fontRef>
        </p:style>
      </p:cxnSp>
      <p:sp>
        <p:nvSpPr>
          <p:cNvPr id="14" name="Arrow: Down 13">
            <a:extLst>
              <a:ext uri="{FF2B5EF4-FFF2-40B4-BE49-F238E27FC236}">
                <a16:creationId xmlns:a16="http://schemas.microsoft.com/office/drawing/2014/main" id="{F3F4C697-7B21-4754-9199-777FD688215E}"/>
              </a:ext>
            </a:extLst>
          </p:cNvPr>
          <p:cNvSpPr/>
          <p:nvPr/>
        </p:nvSpPr>
        <p:spPr>
          <a:xfrm>
            <a:off x="9589410" y="2373084"/>
            <a:ext cx="131062" cy="36195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844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C91510-C61B-4F93-928B-3657EFA18365}"/>
              </a:ext>
            </a:extLst>
          </p:cNvPr>
          <p:cNvSpPr>
            <a:spLocks noGrp="1"/>
          </p:cNvSpPr>
          <p:nvPr>
            <p:ph type="title"/>
          </p:nvPr>
        </p:nvSpPr>
        <p:spPr>
          <a:xfrm>
            <a:off x="5282381" y="203200"/>
            <a:ext cx="4767471" cy="1384300"/>
          </a:xfrm>
        </p:spPr>
        <p:txBody>
          <a:bodyPr>
            <a:normAutofit/>
          </a:bodyPr>
          <a:lstStyle/>
          <a:p>
            <a:r>
              <a:rPr lang="en-US" sz="4000" b="1" dirty="0">
                <a:solidFill>
                  <a:schemeClr val="tx1"/>
                </a:solidFill>
                <a:latin typeface="Times New Roman" panose="02020603050405020304" pitchFamily="18" charset="0"/>
                <a:cs typeface="Times New Roman" panose="02020603050405020304" pitchFamily="18" charset="0"/>
              </a:rPr>
              <a:t>Submitting a </a:t>
            </a:r>
            <a:br>
              <a:rPr lang="en-US" sz="4000" b="1" dirty="0">
                <a:solidFill>
                  <a:schemeClr val="tx1"/>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Public Access Ticket</a:t>
            </a:r>
          </a:p>
        </p:txBody>
      </p:sp>
      <p:pic>
        <p:nvPicPr>
          <p:cNvPr id="6" name="Picture 5">
            <a:extLst>
              <a:ext uri="{FF2B5EF4-FFF2-40B4-BE49-F238E27FC236}">
                <a16:creationId xmlns:a16="http://schemas.microsoft.com/office/drawing/2014/main" id="{CE46C6A9-EC2A-4533-B38D-009FA4657BD7}"/>
              </a:ext>
            </a:extLst>
          </p:cNvPr>
          <p:cNvPicPr>
            <a:picLocks noChangeAspect="1"/>
          </p:cNvPicPr>
          <p:nvPr/>
        </p:nvPicPr>
        <p:blipFill rotWithShape="1">
          <a:blip r:embed="rId3">
            <a:extLst>
              <a:ext uri="{28A0092B-C50C-407E-A947-70E740481C1C}">
                <a14:useLocalDpi xmlns:a14="http://schemas.microsoft.com/office/drawing/2010/main" val="0"/>
              </a:ext>
            </a:extLst>
          </a:blip>
          <a:srcRect t="-59" r="9954"/>
          <a:stretch/>
        </p:blipFill>
        <p:spPr>
          <a:xfrm>
            <a:off x="224972" y="121921"/>
            <a:ext cx="4852126" cy="6610268"/>
          </a:xfrm>
          <a:prstGeom prst="rect">
            <a:avLst/>
          </a:prstGeom>
        </p:spPr>
      </p:pic>
      <p:sp>
        <p:nvSpPr>
          <p:cNvPr id="5" name="Content Placeholder 4">
            <a:extLst>
              <a:ext uri="{FF2B5EF4-FFF2-40B4-BE49-F238E27FC236}">
                <a16:creationId xmlns:a16="http://schemas.microsoft.com/office/drawing/2014/main" id="{FB6D7B50-F4F6-4BAC-A06C-4AAD5D232E08}"/>
              </a:ext>
            </a:extLst>
          </p:cNvPr>
          <p:cNvSpPr>
            <a:spLocks noGrp="1"/>
          </p:cNvSpPr>
          <p:nvPr>
            <p:ph idx="1"/>
          </p:nvPr>
        </p:nvSpPr>
        <p:spPr>
          <a:xfrm>
            <a:off x="5282381" y="1826036"/>
            <a:ext cx="6554019" cy="4660899"/>
          </a:xfrm>
        </p:spPr>
        <p:txBody>
          <a:bodyPr>
            <a:noAutofit/>
          </a:bodyPr>
          <a:lstStyle/>
          <a:p>
            <a:pPr marL="457200" indent="-338138">
              <a:lnSpc>
                <a:spcPct val="90000"/>
              </a:lnSpc>
              <a:buFont typeface="+mj-lt"/>
              <a:buAutoNum type="arabicPeriod"/>
            </a:pPr>
            <a:r>
              <a:rPr lang="en-US" b="1"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https://publicaccess.si.edu</a:t>
            </a:r>
            <a:r>
              <a:rPr lang="en-US" b="1" dirty="0">
                <a:latin typeface="Times New Roman" panose="02020603050405020304" pitchFamily="18" charset="0"/>
                <a:cs typeface="Times New Roman" panose="02020603050405020304" pitchFamily="18" charset="0"/>
              </a:rPr>
              <a:t> on SI network</a:t>
            </a:r>
          </a:p>
          <a:p>
            <a:pPr marL="457200" indent="-338138">
              <a:lnSpc>
                <a:spcPct val="90000"/>
              </a:lnSpc>
              <a:buFont typeface="+mj-lt"/>
              <a:buAutoNum type="arabicPeriod"/>
            </a:pPr>
            <a:r>
              <a:rPr lang="en-US" b="1" dirty="0">
                <a:latin typeface="Times New Roman" panose="02020603050405020304" pitchFamily="18" charset="0"/>
                <a:cs typeface="Times New Roman" panose="02020603050405020304" pitchFamily="18" charset="0"/>
              </a:rPr>
              <a:t>If all bullets apply, complete form. </a:t>
            </a:r>
          </a:p>
          <a:p>
            <a:pPr marL="457200" indent="-338138">
              <a:lnSpc>
                <a:spcPct val="90000"/>
              </a:lnSpc>
              <a:buFont typeface="+mj-lt"/>
              <a:buAutoNum type="arabicPeriod"/>
            </a:pPr>
            <a:r>
              <a:rPr lang="en-US" b="1" dirty="0">
                <a:latin typeface="Times New Roman" panose="02020603050405020304" pitchFamily="18" charset="0"/>
                <a:cs typeface="Times New Roman" panose="02020603050405020304" pitchFamily="18" charset="0"/>
              </a:rPr>
              <a:t>Funder(s)</a:t>
            </a:r>
          </a:p>
          <a:p>
            <a:pPr marL="457200" indent="-338138">
              <a:lnSpc>
                <a:spcPct val="90000"/>
              </a:lnSpc>
              <a:spcAft>
                <a:spcPts val="800"/>
              </a:spcAft>
              <a:buFont typeface="+mj-lt"/>
              <a:buAutoNum type="arabicPeriod"/>
            </a:pPr>
            <a:r>
              <a:rPr lang="en-US" b="1" dirty="0">
                <a:latin typeface="Times New Roman" panose="02020603050405020304" pitchFamily="18" charset="0"/>
                <a:cs typeface="Times New Roman" panose="02020603050405020304" pitchFamily="18" charset="0"/>
              </a:rPr>
              <a:t>Article details</a:t>
            </a:r>
          </a:p>
          <a:p>
            <a:pPr marL="457200" indent="-338138">
              <a:lnSpc>
                <a:spcPct val="90000"/>
              </a:lnSpc>
              <a:spcAft>
                <a:spcPts val="800"/>
              </a:spcAft>
              <a:buFont typeface="+mj-lt"/>
              <a:buAutoNum type="arabicPeriod"/>
            </a:pPr>
            <a:r>
              <a:rPr lang="en-US" b="1" dirty="0">
                <a:latin typeface="Times New Roman" panose="02020603050405020304" pitchFamily="18" charset="0"/>
                <a:cs typeface="Times New Roman" panose="02020603050405020304" pitchFamily="18" charset="0"/>
              </a:rPr>
              <a:t>Open access checkbox when applicable; includes hybrid.</a:t>
            </a:r>
          </a:p>
          <a:p>
            <a:pPr marL="457200" indent="-339725">
              <a:lnSpc>
                <a:spcPct val="90000"/>
              </a:lnSpc>
              <a:spcAft>
                <a:spcPts val="800"/>
              </a:spcAft>
              <a:buNone/>
            </a:pPr>
            <a:r>
              <a:rPr lang="en-US" b="1" i="1" dirty="0">
                <a:latin typeface="Times New Roman" panose="02020603050405020304" pitchFamily="18" charset="0"/>
                <a:cs typeface="Times New Roman" panose="02020603050405020304" pitchFamily="18" charset="0"/>
              </a:rPr>
              <a:t>	</a:t>
            </a:r>
            <a:r>
              <a:rPr lang="en-US" b="1" i="1" dirty="0">
                <a:solidFill>
                  <a:srgbClr val="92D050"/>
                </a:solidFill>
                <a:latin typeface="Times New Roman" panose="02020603050405020304" pitchFamily="18" charset="0"/>
                <a:cs typeface="Times New Roman" panose="02020603050405020304" pitchFamily="18" charset="0"/>
              </a:rPr>
              <a:t>Smithsonian does not require employees to publish OA. </a:t>
            </a:r>
          </a:p>
          <a:p>
            <a:pPr marL="576262" indent="-457200">
              <a:lnSpc>
                <a:spcPct val="90000"/>
              </a:lnSpc>
              <a:spcAft>
                <a:spcPts val="800"/>
              </a:spcAft>
              <a:buFont typeface="+mj-lt"/>
              <a:buAutoNum type="arabicPeriod" startAt="6"/>
            </a:pPr>
            <a:r>
              <a:rPr lang="en-US" b="1" dirty="0">
                <a:latin typeface="Times New Roman" panose="02020603050405020304" pitchFamily="18" charset="0"/>
                <a:cs typeface="Times New Roman" panose="02020603050405020304" pitchFamily="18" charset="0"/>
              </a:rPr>
              <a:t>Attach contract.</a:t>
            </a:r>
          </a:p>
          <a:p>
            <a:pPr marL="576262" indent="-457200">
              <a:lnSpc>
                <a:spcPct val="90000"/>
              </a:lnSpc>
              <a:spcAft>
                <a:spcPts val="800"/>
              </a:spcAft>
              <a:buFont typeface="+mj-lt"/>
              <a:buAutoNum type="arabicPeriod" startAt="6"/>
            </a:pPr>
            <a:r>
              <a:rPr lang="en-US" b="1" dirty="0">
                <a:latin typeface="Times New Roman" panose="02020603050405020304" pitchFamily="18" charset="0"/>
                <a:cs typeface="Times New Roman" panose="02020603050405020304" pitchFamily="18" charset="0"/>
              </a:rPr>
              <a:t>Attach accepted manuscript.</a:t>
            </a:r>
          </a:p>
          <a:p>
            <a:pPr marL="576262" indent="-457200">
              <a:lnSpc>
                <a:spcPct val="90000"/>
              </a:lnSpc>
              <a:spcAft>
                <a:spcPts val="800"/>
              </a:spcAft>
              <a:buFont typeface="+mj-lt"/>
              <a:buAutoNum type="arabicPeriod" startAt="6"/>
            </a:pPr>
            <a:r>
              <a:rPr lang="en-US" b="1" dirty="0">
                <a:latin typeface="Times New Roman" panose="02020603050405020304" pitchFamily="18" charset="0"/>
                <a:cs typeface="Times New Roman" panose="02020603050405020304" pitchFamily="18" charset="0"/>
              </a:rPr>
              <a:t>Instructions at bottom of form for SI staff to deposit data in SI’s </a:t>
            </a:r>
            <a:r>
              <a:rPr lang="en-US" b="1" dirty="0" err="1">
                <a:latin typeface="Times New Roman" panose="02020603050405020304" pitchFamily="18" charset="0"/>
                <a:cs typeface="Times New Roman" panose="02020603050405020304" pitchFamily="18" charset="0"/>
              </a:rPr>
              <a:t>Figshare</a:t>
            </a:r>
            <a:r>
              <a:rPr lang="en-US" b="1" dirty="0">
                <a:latin typeface="Times New Roman" panose="02020603050405020304" pitchFamily="18" charset="0"/>
                <a:cs typeface="Times New Roman" panose="02020603050405020304" pitchFamily="18" charset="0"/>
              </a:rPr>
              <a:t> repository for open data.</a:t>
            </a:r>
          </a:p>
        </p:txBody>
      </p:sp>
    </p:spTree>
    <p:extLst>
      <p:ext uri="{BB962C8B-B14F-4D97-AF65-F5344CB8AC3E}">
        <p14:creationId xmlns:p14="http://schemas.microsoft.com/office/powerpoint/2010/main" val="58235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4C9D-A1C2-4208-9E0D-90E95C8076F7}"/>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NEED HELP?</a:t>
            </a:r>
          </a:p>
        </p:txBody>
      </p:sp>
      <p:sp>
        <p:nvSpPr>
          <p:cNvPr id="3" name="Content Placeholder 2">
            <a:extLst>
              <a:ext uri="{FF2B5EF4-FFF2-40B4-BE49-F238E27FC236}">
                <a16:creationId xmlns:a16="http://schemas.microsoft.com/office/drawing/2014/main" id="{3C43E56C-94A4-4FBA-BBC6-F8E456CD78EA}"/>
              </a:ext>
            </a:extLst>
          </p:cNvPr>
          <p:cNvSpPr>
            <a:spLocks noGrp="1"/>
          </p:cNvSpPr>
          <p:nvPr>
            <p:ph idx="1"/>
          </p:nvPr>
        </p:nvSpPr>
        <p:spPr>
          <a:xfrm>
            <a:off x="1103312" y="1409700"/>
            <a:ext cx="10000117" cy="4838699"/>
          </a:xfrm>
        </p:spPr>
        <p:txBody>
          <a:bodyPr>
            <a:normAutofit/>
          </a:bodyPr>
          <a:lstStyle/>
          <a:p>
            <a:r>
              <a:rPr lang="en-US" sz="3200" b="1" dirty="0">
                <a:latin typeface="Times New Roman" panose="02020603050405020304" pitchFamily="18" charset="0"/>
                <a:cs typeface="Times New Roman" panose="02020603050405020304" pitchFamily="18" charset="0"/>
              </a:rPr>
              <a:t>For more information, SD 806’s “References” section includes contact information for all related offices.</a:t>
            </a:r>
          </a:p>
          <a:p>
            <a:r>
              <a:rPr lang="en-US" sz="3200" b="1" dirty="0">
                <a:latin typeface="Times New Roman" panose="02020603050405020304" pitchFamily="18" charset="0"/>
                <a:cs typeface="Times New Roman" panose="02020603050405020304" pitchFamily="18" charset="0"/>
              </a:rPr>
              <a:t>Legal questions: </a:t>
            </a:r>
            <a:r>
              <a:rPr lang="en-US" sz="3200" b="1" dirty="0">
                <a:latin typeface="Times New Roman" panose="02020603050405020304" pitchFamily="18" charset="0"/>
                <a:cs typeface="Times New Roman" panose="02020603050405020304" pitchFamily="18" charset="0"/>
                <a:hlinkClick r:id="rId2"/>
              </a:rPr>
              <a:t>LegalHelp@si.edu</a:t>
            </a:r>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Ethics questions: </a:t>
            </a:r>
            <a:r>
              <a:rPr lang="en-US" sz="3200" b="1" dirty="0">
                <a:latin typeface="Times New Roman" panose="02020603050405020304" pitchFamily="18" charset="0"/>
                <a:cs typeface="Times New Roman" panose="02020603050405020304" pitchFamily="18" charset="0"/>
                <a:hlinkClick r:id="rId3"/>
              </a:rPr>
              <a:t>OGCEthics@si.edu</a:t>
            </a:r>
            <a:endParaRPr lang="en-US" sz="3200" b="1" dirty="0">
              <a:latin typeface="Times New Roman" panose="02020603050405020304" pitchFamily="18" charset="0"/>
              <a:cs typeface="Times New Roman" panose="02020603050405020304" pitchFamily="18" charset="0"/>
            </a:endParaRPr>
          </a:p>
          <a:p>
            <a:r>
              <a:rPr lang="en-US" sz="3200" b="1" dirty="0" err="1">
                <a:latin typeface="Times New Roman" panose="02020603050405020304" pitchFamily="18" charset="0"/>
                <a:cs typeface="Times New Roman" panose="02020603050405020304" pitchFamily="18" charset="0"/>
              </a:rPr>
              <a:t>OConHelp</a:t>
            </a:r>
            <a:r>
              <a:rPr lang="en-US" sz="3200" b="1" dirty="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hlinkClick r:id="rId4"/>
              </a:rPr>
              <a:t>https://si-jira.si.edu/plugins/servlet/desk/portal/1</a:t>
            </a:r>
            <a:endParaRPr lang="en-US" sz="27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Public </a:t>
            </a:r>
            <a:r>
              <a:rPr lang="en-US" sz="3200" b="1">
                <a:latin typeface="Times New Roman" panose="02020603050405020304" pitchFamily="18" charset="0"/>
                <a:cs typeface="Times New Roman" panose="02020603050405020304" pitchFamily="18" charset="0"/>
              </a:rPr>
              <a:t>Access ticket: </a:t>
            </a:r>
            <a:r>
              <a:rPr lang="en-US" sz="3200" b="1" dirty="0">
                <a:latin typeface="Times New Roman" panose="02020603050405020304" pitchFamily="18" charset="0"/>
                <a:cs typeface="Times New Roman" panose="02020603050405020304" pitchFamily="18" charset="0"/>
                <a:hlinkClick r:id="rId5"/>
              </a:rPr>
              <a:t>publicaccess@si.edu</a:t>
            </a:r>
            <a:r>
              <a:rPr lang="en-US"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791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CF63-B318-48B6-BBFC-8350B894126A}"/>
              </a:ext>
            </a:extLst>
          </p:cNvPr>
          <p:cNvSpPr>
            <a:spLocks noGrp="1"/>
          </p:cNvSpPr>
          <p:nvPr>
            <p:ph type="title"/>
          </p:nvPr>
        </p:nvSpPr>
        <p:spPr>
          <a:xfrm>
            <a:off x="653143" y="1645920"/>
            <a:ext cx="3522879" cy="4470821"/>
          </a:xfrm>
        </p:spPr>
        <p:txBody>
          <a:bodyPr>
            <a:normAutofit/>
          </a:bodyPr>
          <a:lstStyle/>
          <a:p>
            <a:pPr algn="r"/>
            <a:r>
              <a:rPr lang="en-US" b="1" dirty="0">
                <a:solidFill>
                  <a:schemeClr val="tx1"/>
                </a:solidFill>
                <a:latin typeface="Times New Roman" panose="02020603050405020304" pitchFamily="18" charset="0"/>
                <a:cs typeface="Times New Roman" panose="02020603050405020304" pitchFamily="18" charset="0"/>
              </a:rPr>
              <a:t>Intellectual Property:</a:t>
            </a:r>
            <a:br>
              <a:rPr lang="en-US" b="1" dirty="0">
                <a:solidFill>
                  <a:schemeClr val="tx1"/>
                </a:solidFill>
                <a:latin typeface="Times New Roman" panose="02020603050405020304" pitchFamily="18" charset="0"/>
                <a:cs typeface="Times New Roman" panose="02020603050405020304" pitchFamily="18" charset="0"/>
              </a:rPr>
            </a:br>
            <a:r>
              <a:rPr lang="en-US" b="1" dirty="0">
                <a:solidFill>
                  <a:schemeClr val="tx1"/>
                </a:solidFill>
                <a:latin typeface="Times New Roman" panose="02020603050405020304" pitchFamily="18" charset="0"/>
                <a:cs typeface="Times New Roman" panose="02020603050405020304" pitchFamily="18" charset="0"/>
              </a:rPr>
              <a:t> Ownership of Works</a:t>
            </a:r>
            <a:r>
              <a:rPr lang="en-US" dirty="0">
                <a:solidFill>
                  <a:schemeClr val="tx1"/>
                </a:solidFill>
              </a:rPr>
              <a:t>	</a:t>
            </a:r>
          </a:p>
        </p:txBody>
      </p:sp>
      <p:sp>
        <p:nvSpPr>
          <p:cNvPr id="3" name="Content Placeholder 2">
            <a:extLst>
              <a:ext uri="{FF2B5EF4-FFF2-40B4-BE49-F238E27FC236}">
                <a16:creationId xmlns:a16="http://schemas.microsoft.com/office/drawing/2014/main" id="{811B51F8-5568-4D17-83AA-33CD03EA5675}"/>
              </a:ext>
            </a:extLst>
          </p:cNvPr>
          <p:cNvSpPr>
            <a:spLocks noGrp="1"/>
          </p:cNvSpPr>
          <p:nvPr>
            <p:ph idx="1"/>
          </p:nvPr>
        </p:nvSpPr>
        <p:spPr>
          <a:xfrm>
            <a:off x="4765664" y="406400"/>
            <a:ext cx="6294448" cy="5710341"/>
          </a:xfrm>
        </p:spPr>
        <p:txBody>
          <a:bodyPr>
            <a:normAutofit/>
          </a:bodyPr>
          <a:lstStyle/>
          <a:p>
            <a:pPr marL="0" indent="0">
              <a:spcBef>
                <a:spcPts val="1200"/>
              </a:spcBef>
              <a:spcAft>
                <a:spcPts val="1800"/>
              </a:spcAft>
              <a:buClr>
                <a:srgbClr val="92D050"/>
              </a:buClr>
              <a:buNone/>
            </a:pPr>
            <a:r>
              <a:rPr lang="en-US" sz="4000" b="1" dirty="0">
                <a:latin typeface="Times New Roman" panose="02020603050405020304" pitchFamily="18" charset="0"/>
                <a:cs typeface="Times New Roman" panose="02020603050405020304" pitchFamily="18" charset="0"/>
              </a:rPr>
              <a:t>What Is a “Work”?</a:t>
            </a:r>
          </a:p>
          <a:p>
            <a:pPr marL="457200" lvl="1" indent="0">
              <a:buClr>
                <a:srgbClr val="92D050"/>
              </a:buClr>
              <a:buNone/>
            </a:pPr>
            <a:endParaRPr lang="en-US" sz="800" b="1" dirty="0">
              <a:latin typeface="Times New Roman" panose="02020603050405020304" pitchFamily="18" charset="0"/>
              <a:cs typeface="Times New Roman" panose="02020603050405020304" pitchFamily="18" charset="0"/>
            </a:endParaRPr>
          </a:p>
          <a:p>
            <a:pPr marL="396875" lvl="1">
              <a:buClr>
                <a:srgbClr val="92D050"/>
              </a:buClr>
            </a:pPr>
            <a:r>
              <a:rPr lang="en-US" sz="2400" b="1" dirty="0">
                <a:latin typeface="Times New Roman" panose="02020603050405020304" pitchFamily="18" charset="0"/>
                <a:cs typeface="Times New Roman" panose="02020603050405020304" pitchFamily="18" charset="0"/>
              </a:rPr>
              <a:t>Document or Manuscript</a:t>
            </a:r>
          </a:p>
          <a:p>
            <a:pPr marL="396875" lvl="1">
              <a:buClr>
                <a:srgbClr val="92D050"/>
              </a:buClr>
            </a:pPr>
            <a:r>
              <a:rPr lang="en-US" sz="2400" b="1" dirty="0">
                <a:latin typeface="Times New Roman" panose="02020603050405020304" pitchFamily="18" charset="0"/>
                <a:cs typeface="Times New Roman" panose="02020603050405020304" pitchFamily="18" charset="0"/>
              </a:rPr>
              <a:t>Print, digital or other format</a:t>
            </a:r>
          </a:p>
          <a:p>
            <a:pPr marL="396875" lvl="1">
              <a:buClr>
                <a:srgbClr val="92D050"/>
              </a:buClr>
            </a:pPr>
            <a:r>
              <a:rPr lang="en-US" sz="2400" b="1" dirty="0">
                <a:latin typeface="Times New Roman" panose="02020603050405020304" pitchFamily="18" charset="0"/>
                <a:cs typeface="Times New Roman" panose="02020603050405020304" pitchFamily="18" charset="0"/>
              </a:rPr>
              <a:t>Formal (e.g., book) or informal (e.g., blog post)</a:t>
            </a:r>
          </a:p>
          <a:p>
            <a:pPr marL="396875" lvl="1">
              <a:buClr>
                <a:srgbClr val="92D050"/>
              </a:buClr>
            </a:pPr>
            <a:r>
              <a:rPr lang="en-US" sz="2400" b="1" dirty="0">
                <a:latin typeface="Times New Roman" panose="02020603050405020304" pitchFamily="18" charset="0"/>
                <a:cs typeface="Times New Roman" panose="02020603050405020304" pitchFamily="18" charset="0"/>
              </a:rPr>
              <a:t>Prepared by employee as part of official duties</a:t>
            </a:r>
          </a:p>
          <a:p>
            <a:pPr marL="396875" lvl="1">
              <a:buClr>
                <a:srgbClr val="92D050"/>
              </a:buClr>
            </a:pPr>
            <a:r>
              <a:rPr lang="en-US" sz="2400" b="1" dirty="0">
                <a:latin typeface="Times New Roman" panose="02020603050405020304" pitchFamily="18" charset="0"/>
                <a:cs typeface="Times New Roman" panose="02020603050405020304" pitchFamily="18" charset="0"/>
              </a:rPr>
              <a:t>Prepared by third party for the Smithsonian under contract (work-made-for-hire)</a:t>
            </a:r>
          </a:p>
          <a:p>
            <a:pPr marL="396875" lvl="1">
              <a:buClr>
                <a:srgbClr val="92D050"/>
              </a:buClr>
            </a:pPr>
            <a:r>
              <a:rPr lang="en-US" sz="2400" b="1" dirty="0">
                <a:latin typeface="Times New Roman" panose="02020603050405020304" pitchFamily="18" charset="0"/>
                <a:cs typeface="Times New Roman" panose="02020603050405020304" pitchFamily="18" charset="0"/>
              </a:rPr>
              <a:t>Licensed to the Smithsonian for publication</a:t>
            </a:r>
          </a:p>
        </p:txBody>
      </p:sp>
      <p:cxnSp>
        <p:nvCxnSpPr>
          <p:cNvPr id="6" name="Straight Connector 5">
            <a:extLst>
              <a:ext uri="{FF2B5EF4-FFF2-40B4-BE49-F238E27FC236}">
                <a16:creationId xmlns:a16="http://schemas.microsoft.com/office/drawing/2014/main" id="{93D90517-68C0-456E-A8D1-F5DAE5618CBD}"/>
              </a:ext>
            </a:extLst>
          </p:cNvPr>
          <p:cNvCxnSpPr>
            <a:cxnSpLocks/>
          </p:cNvCxnSpPr>
          <p:nvPr/>
        </p:nvCxnSpPr>
        <p:spPr>
          <a:xfrm>
            <a:off x="4937682" y="1246856"/>
            <a:ext cx="5120718"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903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2A80-12FF-43E9-9120-090B9D024928}"/>
              </a:ext>
            </a:extLst>
          </p:cNvPr>
          <p:cNvSpPr>
            <a:spLocks noGrp="1"/>
          </p:cNvSpPr>
          <p:nvPr>
            <p:ph type="title"/>
          </p:nvPr>
        </p:nvSpPr>
        <p:spPr>
          <a:xfrm>
            <a:off x="4483100" y="410522"/>
            <a:ext cx="5785025" cy="1418278"/>
          </a:xfrm>
        </p:spPr>
        <p:txBody>
          <a:bodyPr>
            <a:normAutofit fontScale="90000"/>
          </a:bodyPr>
          <a:lstStyle/>
          <a:p>
            <a:r>
              <a:rPr lang="en-US" sz="4800" b="1" dirty="0">
                <a:solidFill>
                  <a:schemeClr val="tx1"/>
                </a:solidFill>
                <a:latin typeface="Times New Roman" panose="02020603050405020304" pitchFamily="18" charset="0"/>
                <a:cs typeface="Times New Roman" panose="02020603050405020304" pitchFamily="18" charset="0"/>
              </a:rPr>
              <a:t>Who Owns the Work?</a:t>
            </a:r>
            <a:r>
              <a:rPr lang="en-US" dirty="0"/>
              <a:t>	</a:t>
            </a:r>
          </a:p>
        </p:txBody>
      </p:sp>
      <p:sp>
        <p:nvSpPr>
          <p:cNvPr id="24" name="Content Placeholder 2">
            <a:extLst>
              <a:ext uri="{FF2B5EF4-FFF2-40B4-BE49-F238E27FC236}">
                <a16:creationId xmlns:a16="http://schemas.microsoft.com/office/drawing/2014/main" id="{F469625E-2411-4319-95D5-9DC019F447C7}"/>
              </a:ext>
            </a:extLst>
          </p:cNvPr>
          <p:cNvSpPr>
            <a:spLocks noGrp="1"/>
          </p:cNvSpPr>
          <p:nvPr>
            <p:ph idx="1"/>
          </p:nvPr>
        </p:nvSpPr>
        <p:spPr>
          <a:xfrm>
            <a:off x="4483100" y="1545030"/>
            <a:ext cx="7605436" cy="4538432"/>
          </a:xfrm>
        </p:spPr>
        <p:txBody>
          <a:bodyPr>
            <a:normAutofit/>
          </a:bodyPr>
          <a:lstStyle/>
          <a:p>
            <a:pPr>
              <a:lnSpc>
                <a:spcPct val="90000"/>
              </a:lnSpc>
            </a:pPr>
            <a:r>
              <a:rPr lang="en-US" sz="2400" b="1" dirty="0">
                <a:latin typeface="Times New Roman" panose="02020603050405020304" pitchFamily="18" charset="0"/>
                <a:cs typeface="Times New Roman" panose="02020603050405020304" pitchFamily="18" charset="0"/>
              </a:rPr>
              <a:t>General rules under Copyright Act </a:t>
            </a:r>
          </a:p>
          <a:p>
            <a:pPr lvl="1">
              <a:lnSpc>
                <a:spcPct val="90000"/>
              </a:lnSpc>
            </a:pPr>
            <a:r>
              <a:rPr lang="en-US" sz="2400" b="1" dirty="0">
                <a:latin typeface="Times New Roman" panose="02020603050405020304" pitchFamily="18" charset="0"/>
                <a:cs typeface="Times New Roman" panose="02020603050405020304" pitchFamily="18" charset="0"/>
              </a:rPr>
              <a:t>Works by employees as part of official duties (work-made-for-hire) (trust fund employees)</a:t>
            </a:r>
          </a:p>
          <a:p>
            <a:pPr lvl="1">
              <a:lnSpc>
                <a:spcPct val="90000"/>
              </a:lnSpc>
            </a:pPr>
            <a:r>
              <a:rPr lang="en-US" sz="2400" b="1" dirty="0">
                <a:latin typeface="Times New Roman" panose="02020603050405020304" pitchFamily="18" charset="0"/>
                <a:cs typeface="Times New Roman" panose="02020603050405020304" pitchFamily="18" charset="0"/>
              </a:rPr>
              <a:t>Works by federal employees as part of official duties </a:t>
            </a:r>
          </a:p>
          <a:p>
            <a:pPr>
              <a:lnSpc>
                <a:spcPct val="90000"/>
              </a:lnSpc>
            </a:pPr>
            <a:r>
              <a:rPr lang="en-US" sz="2400" b="1" dirty="0">
                <a:latin typeface="Times New Roman" panose="02020603050405020304" pitchFamily="18" charset="0"/>
                <a:cs typeface="Times New Roman" panose="02020603050405020304" pitchFamily="18" charset="0"/>
              </a:rPr>
              <a:t>What is the public domain?</a:t>
            </a:r>
          </a:p>
          <a:p>
            <a:pPr>
              <a:lnSpc>
                <a:spcPct val="90000"/>
              </a:lnSpc>
            </a:pPr>
            <a:r>
              <a:rPr lang="en-US" sz="2400" b="1" dirty="0">
                <a:latin typeface="Times New Roman" panose="02020603050405020304" pitchFamily="18" charset="0"/>
                <a:cs typeface="Times New Roman" panose="02020603050405020304" pitchFamily="18" charset="0"/>
              </a:rPr>
              <a:t>Third-party contractors</a:t>
            </a:r>
          </a:p>
          <a:p>
            <a:pPr lvl="1">
              <a:lnSpc>
                <a:spcPct val="90000"/>
              </a:lnSpc>
            </a:pPr>
            <a:r>
              <a:rPr lang="en-US" sz="2400" b="1" dirty="0">
                <a:latin typeface="Times New Roman" panose="02020603050405020304" pitchFamily="18" charset="0"/>
                <a:cs typeface="Times New Roman" panose="02020603050405020304" pitchFamily="18" charset="0"/>
              </a:rPr>
              <a:t>work-made-for-hire;</a:t>
            </a:r>
          </a:p>
          <a:p>
            <a:pPr lvl="1">
              <a:lnSpc>
                <a:spcPct val="90000"/>
              </a:lnSpc>
            </a:pPr>
            <a:r>
              <a:rPr lang="en-US" sz="2400" b="1" dirty="0">
                <a:latin typeface="Times New Roman" panose="02020603050405020304" pitchFamily="18" charset="0"/>
                <a:cs typeface="Times New Roman" panose="02020603050405020304" pitchFamily="18" charset="0"/>
              </a:rPr>
              <a:t>transfer of ownership;</a:t>
            </a:r>
          </a:p>
          <a:p>
            <a:pPr lvl="1">
              <a:lnSpc>
                <a:spcPct val="90000"/>
              </a:lnSpc>
            </a:pPr>
            <a:r>
              <a:rPr lang="en-US" sz="2400" b="1" dirty="0">
                <a:latin typeface="Times New Roman" panose="02020603050405020304" pitchFamily="18" charset="0"/>
                <a:cs typeface="Times New Roman" panose="02020603050405020304" pitchFamily="18" charset="0"/>
              </a:rPr>
              <a:t>license</a:t>
            </a:r>
          </a:p>
          <a:p>
            <a:pPr>
              <a:lnSpc>
                <a:spcPct val="90000"/>
              </a:lnSpc>
            </a:pPr>
            <a:endParaRPr lang="en-US" sz="1300" dirty="0"/>
          </a:p>
        </p:txBody>
      </p:sp>
      <p:pic>
        <p:nvPicPr>
          <p:cNvPr id="17" name="Picture 16">
            <a:extLst>
              <a:ext uri="{FF2B5EF4-FFF2-40B4-BE49-F238E27FC236}">
                <a16:creationId xmlns:a16="http://schemas.microsoft.com/office/drawing/2014/main" id="{EC3D6A74-6BD1-43D6-ADDD-435E034204C9}"/>
              </a:ext>
            </a:extLst>
          </p:cNvPr>
          <p:cNvPicPr>
            <a:picLocks noChangeAspect="1"/>
          </p:cNvPicPr>
          <p:nvPr/>
        </p:nvPicPr>
        <p:blipFill rotWithShape="1">
          <a:blip r:embed="rId3">
            <a:extLst>
              <a:ext uri="{28A0092B-C50C-407E-A947-70E740481C1C}">
                <a14:useLocalDpi xmlns:a14="http://schemas.microsoft.com/office/drawing/2010/main" val="0"/>
              </a:ext>
            </a:extLst>
          </a:blip>
          <a:srcRect l="24460" r="26220"/>
          <a:stretch/>
        </p:blipFill>
        <p:spPr>
          <a:xfrm>
            <a:off x="810341" y="665562"/>
            <a:ext cx="3310945" cy="4002875"/>
          </a:xfrm>
          <a:prstGeom prst="rect">
            <a:avLst/>
          </a:prstGeom>
          <a:ln>
            <a:noFill/>
          </a:ln>
          <a:effectLst>
            <a:outerShdw blurRad="190500" algn="tl" rotWithShape="0">
              <a:srgbClr val="000000">
                <a:alpha val="70000"/>
              </a:srgbClr>
            </a:outerShdw>
          </a:effectLst>
        </p:spPr>
      </p:pic>
      <p:cxnSp>
        <p:nvCxnSpPr>
          <p:cNvPr id="30" name="Straight Connector 29">
            <a:extLst>
              <a:ext uri="{FF2B5EF4-FFF2-40B4-BE49-F238E27FC236}">
                <a16:creationId xmlns:a16="http://schemas.microsoft.com/office/drawing/2014/main" id="{3D626BA2-A0AE-46F8-B3C5-2364B07016C5}"/>
              </a:ext>
            </a:extLst>
          </p:cNvPr>
          <p:cNvCxnSpPr>
            <a:cxnSpLocks/>
          </p:cNvCxnSpPr>
          <p:nvPr/>
        </p:nvCxnSpPr>
        <p:spPr>
          <a:xfrm>
            <a:off x="4599752" y="1316430"/>
            <a:ext cx="5120718"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51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4AFD-4E02-4115-9A2E-5DB58FC2CD02}"/>
              </a:ext>
            </a:extLst>
          </p:cNvPr>
          <p:cNvSpPr>
            <a:spLocks noGrp="1"/>
          </p:cNvSpPr>
          <p:nvPr>
            <p:ph type="title"/>
          </p:nvPr>
        </p:nvSpPr>
        <p:spPr>
          <a:xfrm>
            <a:off x="494891" y="402406"/>
            <a:ext cx="7118408" cy="1174366"/>
          </a:xfrm>
        </p:spPr>
        <p:txBody>
          <a:bodyPr>
            <a:normAutofit/>
          </a:bodyPr>
          <a:lstStyle/>
          <a:p>
            <a:r>
              <a:rPr lang="en-US" sz="4400" b="1" dirty="0">
                <a:solidFill>
                  <a:schemeClr val="tx1"/>
                </a:solidFill>
                <a:latin typeface="Times New Roman" panose="02020603050405020304" pitchFamily="18" charset="0"/>
                <a:cs typeface="Times New Roman" panose="02020603050405020304" pitchFamily="18" charset="0"/>
              </a:rPr>
              <a:t>Multiple Owners</a:t>
            </a:r>
            <a:r>
              <a:rPr lang="en-US" sz="4000" b="1" dirty="0"/>
              <a:t>	</a:t>
            </a:r>
          </a:p>
        </p:txBody>
      </p:sp>
      <p:sp>
        <p:nvSpPr>
          <p:cNvPr id="43" name="Content Placeholder 2">
            <a:extLst>
              <a:ext uri="{FF2B5EF4-FFF2-40B4-BE49-F238E27FC236}">
                <a16:creationId xmlns:a16="http://schemas.microsoft.com/office/drawing/2014/main" id="{9C253BBE-8EDA-4D5C-BA71-605414EB6D83}"/>
              </a:ext>
            </a:extLst>
          </p:cNvPr>
          <p:cNvSpPr>
            <a:spLocks noGrp="1"/>
          </p:cNvSpPr>
          <p:nvPr>
            <p:ph idx="1"/>
          </p:nvPr>
        </p:nvSpPr>
        <p:spPr>
          <a:xfrm>
            <a:off x="377506" y="1808928"/>
            <a:ext cx="7010310" cy="4240505"/>
          </a:xfrm>
        </p:spPr>
        <p:txBody>
          <a:bodyPr>
            <a:normAutofit/>
          </a:bodyPr>
          <a:lstStyle/>
          <a:p>
            <a:r>
              <a:rPr lang="en-US" sz="2800" b="1" dirty="0">
                <a:latin typeface="Times New Roman" panose="02020603050405020304" pitchFamily="18" charset="0"/>
                <a:cs typeface="Times New Roman" panose="02020603050405020304" pitchFamily="18" charset="0"/>
              </a:rPr>
              <a:t>Multiple authors </a:t>
            </a:r>
          </a:p>
          <a:p>
            <a:pPr lvl="1"/>
            <a:r>
              <a:rPr lang="en-US" sz="2800" b="1" dirty="0">
                <a:latin typeface="Times New Roman" panose="02020603050405020304" pitchFamily="18" charset="0"/>
                <a:cs typeface="Times New Roman" panose="02020603050405020304" pitchFamily="18" charset="0"/>
              </a:rPr>
              <a:t>Discrete and segregable ownership</a:t>
            </a:r>
          </a:p>
          <a:p>
            <a:pPr lvl="1"/>
            <a:r>
              <a:rPr lang="en-US" sz="2800" b="1" dirty="0">
                <a:latin typeface="Times New Roman" panose="02020603050405020304" pitchFamily="18" charset="0"/>
                <a:cs typeface="Times New Roman" panose="02020603050405020304" pitchFamily="18" charset="0"/>
              </a:rPr>
              <a:t>Shared or joint copyright</a:t>
            </a:r>
          </a:p>
          <a:p>
            <a:pPr marL="0" indent="0">
              <a:buNone/>
            </a:pPr>
            <a:endParaRPr lang="en-US" sz="14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Mix of trust and federal employee work product</a:t>
            </a:r>
          </a:p>
          <a:p>
            <a:pPr marL="0" indent="0">
              <a:buNone/>
            </a:pPr>
            <a:endParaRPr lang="en-US" sz="14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Multiple sources of content (compilation)</a:t>
            </a:r>
          </a:p>
        </p:txBody>
      </p:sp>
      <p:pic>
        <p:nvPicPr>
          <p:cNvPr id="49" name="Picture 48">
            <a:extLst>
              <a:ext uri="{FF2B5EF4-FFF2-40B4-BE49-F238E27FC236}">
                <a16:creationId xmlns:a16="http://schemas.microsoft.com/office/drawing/2014/main" id="{B2AECB15-318C-4428-A4A2-0B99C0D49CEF}"/>
              </a:ext>
            </a:extLst>
          </p:cNvPr>
          <p:cNvPicPr>
            <a:picLocks noChangeAspect="1"/>
          </p:cNvPicPr>
          <p:nvPr/>
        </p:nvPicPr>
        <p:blipFill rotWithShape="1">
          <a:blip r:embed="rId3">
            <a:extLst>
              <a:ext uri="{28A0092B-C50C-407E-A947-70E740481C1C}">
                <a14:useLocalDpi xmlns:a14="http://schemas.microsoft.com/office/drawing/2010/main" val="0"/>
              </a:ext>
            </a:extLst>
          </a:blip>
          <a:srcRect l="16815" r="18226"/>
          <a:stretch/>
        </p:blipFill>
        <p:spPr>
          <a:xfrm rot="1153250">
            <a:off x="7855573" y="2092529"/>
            <a:ext cx="3602861" cy="27731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9" name="Straight Connector 8">
            <a:extLst>
              <a:ext uri="{FF2B5EF4-FFF2-40B4-BE49-F238E27FC236}">
                <a16:creationId xmlns:a16="http://schemas.microsoft.com/office/drawing/2014/main" id="{8C70F2EA-09B1-424D-94B9-4D95FC9C9D54}"/>
              </a:ext>
            </a:extLst>
          </p:cNvPr>
          <p:cNvCxnSpPr>
            <a:cxnSpLocks/>
          </p:cNvCxnSpPr>
          <p:nvPr/>
        </p:nvCxnSpPr>
        <p:spPr>
          <a:xfrm>
            <a:off x="494891" y="1296552"/>
            <a:ext cx="5120718"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182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FC2F5-DB68-45CB-80B1-E19472D005A0}"/>
              </a:ext>
            </a:extLst>
          </p:cNvPr>
          <p:cNvSpPr>
            <a:spLocks noGrp="1"/>
          </p:cNvSpPr>
          <p:nvPr>
            <p:ph type="title"/>
          </p:nvPr>
        </p:nvSpPr>
        <p:spPr>
          <a:xfrm>
            <a:off x="5198491" y="354928"/>
            <a:ext cx="5421971" cy="1641986"/>
          </a:xfrm>
        </p:spPr>
        <p:txBody>
          <a:bodyPr>
            <a:noAutofit/>
          </a:bodyPr>
          <a:lstStyle/>
          <a:p>
            <a:pPr algn="ctr"/>
            <a:r>
              <a:rPr lang="en-US" sz="4000" b="1" dirty="0">
                <a:solidFill>
                  <a:schemeClr val="tx1"/>
                </a:solidFill>
                <a:latin typeface="Times New Roman" panose="02020603050405020304" pitchFamily="18" charset="0"/>
                <a:cs typeface="Times New Roman" panose="02020603050405020304" pitchFamily="18" charset="0"/>
              </a:rPr>
              <a:t>How to Provide Notice of Copyright</a:t>
            </a:r>
          </a:p>
        </p:txBody>
      </p:sp>
      <p:sp>
        <p:nvSpPr>
          <p:cNvPr id="3" name="Content Placeholder 2">
            <a:extLst>
              <a:ext uri="{FF2B5EF4-FFF2-40B4-BE49-F238E27FC236}">
                <a16:creationId xmlns:a16="http://schemas.microsoft.com/office/drawing/2014/main" id="{C492A655-C3FB-458D-A810-ED679FDF05FA}"/>
              </a:ext>
            </a:extLst>
          </p:cNvPr>
          <p:cNvSpPr>
            <a:spLocks noGrp="1"/>
          </p:cNvSpPr>
          <p:nvPr>
            <p:ph idx="1"/>
          </p:nvPr>
        </p:nvSpPr>
        <p:spPr>
          <a:xfrm>
            <a:off x="5282381" y="2164360"/>
            <a:ext cx="6705487" cy="4509885"/>
          </a:xfrm>
        </p:spPr>
        <p:txBody>
          <a:bodyPr>
            <a:normAutofit fontScale="92500" lnSpcReduction="20000"/>
          </a:bodyPr>
          <a:lstStyle/>
          <a:p>
            <a:pPr>
              <a:spcBef>
                <a:spcPts val="0"/>
              </a:spcBef>
              <a:spcAft>
                <a:spcPts val="600"/>
              </a:spcAft>
            </a:pPr>
            <a:r>
              <a:rPr lang="en-US" sz="2800" b="1" dirty="0">
                <a:latin typeface="Times New Roman" panose="02020603050405020304" pitchFamily="18" charset="0"/>
                <a:cs typeface="Times New Roman" panose="02020603050405020304" pitchFamily="18" charset="0"/>
              </a:rPr>
              <a:t>Standard copyright notice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 year of publication + owner);</a:t>
            </a:r>
          </a:p>
          <a:p>
            <a:pPr>
              <a:spcBef>
                <a:spcPts val="0"/>
              </a:spcBef>
              <a:spcAft>
                <a:spcPts val="600"/>
              </a:spcAft>
            </a:pPr>
            <a:r>
              <a:rPr lang="en-US" sz="2800" b="1" dirty="0">
                <a:latin typeface="Times New Roman" panose="02020603050405020304" pitchFamily="18" charset="0"/>
                <a:cs typeface="Times New Roman" panose="02020603050405020304" pitchFamily="18" charset="0"/>
              </a:rPr>
              <a:t>Proper Smithsonian notices</a:t>
            </a:r>
          </a:p>
          <a:p>
            <a:pPr lvl="1">
              <a:spcBef>
                <a:spcPts val="0"/>
              </a:spcBef>
              <a:spcAft>
                <a:spcPts val="600"/>
              </a:spcAft>
            </a:pPr>
            <a:r>
              <a:rPr lang="en-US" sz="2600" b="1" dirty="0">
                <a:latin typeface="Times New Roman" panose="02020603050405020304" pitchFamily="18" charset="0"/>
                <a:cs typeface="Times New Roman" panose="02020603050405020304" pitchFamily="18" charset="0"/>
              </a:rPr>
              <a:t>© 2020 Smithsonian Institution</a:t>
            </a:r>
          </a:p>
          <a:p>
            <a:pPr lvl="1">
              <a:spcBef>
                <a:spcPts val="0"/>
              </a:spcBef>
              <a:spcAft>
                <a:spcPts val="600"/>
              </a:spcAft>
            </a:pPr>
            <a:r>
              <a:rPr lang="en-US" sz="2600" b="1" dirty="0">
                <a:latin typeface="Times New Roman" panose="02020603050405020304" pitchFamily="18" charset="0"/>
                <a:cs typeface="Times New Roman" panose="02020603050405020304" pitchFamily="18" charset="0"/>
              </a:rPr>
              <a:t>Copyright 2020 Smithsonian Institution</a:t>
            </a:r>
          </a:p>
          <a:p>
            <a:pPr lvl="1">
              <a:spcBef>
                <a:spcPts val="0"/>
              </a:spcBef>
              <a:spcAft>
                <a:spcPts val="600"/>
              </a:spcAft>
            </a:pPr>
            <a:r>
              <a:rPr lang="en-US" sz="2600" b="1" dirty="0">
                <a:latin typeface="Times New Roman" panose="02020603050405020304" pitchFamily="18" charset="0"/>
                <a:cs typeface="Times New Roman" panose="02020603050405020304" pitchFamily="18" charset="0"/>
              </a:rPr>
              <a:t>Copyright © 2020 by Smithsonian Institution</a:t>
            </a:r>
          </a:p>
          <a:p>
            <a:pPr lvl="1">
              <a:spcBef>
                <a:spcPts val="0"/>
              </a:spcBef>
              <a:spcAft>
                <a:spcPts val="600"/>
              </a:spcAft>
            </a:pPr>
            <a:r>
              <a:rPr lang="en-US" sz="2600" b="1" dirty="0">
                <a:latin typeface="Times New Roman" panose="02020603050405020304" pitchFamily="18" charset="0"/>
                <a:cs typeface="Times New Roman" panose="02020603050405020304" pitchFamily="18" charset="0"/>
              </a:rPr>
              <a:t>Compilation © 2020 Smithsonian Institution</a:t>
            </a:r>
          </a:p>
          <a:p>
            <a:pPr>
              <a:spcBef>
                <a:spcPts val="0"/>
              </a:spcBef>
              <a:spcAft>
                <a:spcPts val="600"/>
              </a:spcAft>
            </a:pPr>
            <a:r>
              <a:rPr lang="en-US" sz="2800" b="1" dirty="0">
                <a:latin typeface="Times New Roman" panose="02020603050405020304" pitchFamily="18" charset="0"/>
                <a:cs typeface="Times New Roman" panose="02020603050405020304" pitchFamily="18" charset="0"/>
              </a:rPr>
              <a:t>No Unit Notices</a:t>
            </a:r>
          </a:p>
          <a:p>
            <a:pPr>
              <a:spcBef>
                <a:spcPts val="0"/>
              </a:spcBef>
              <a:spcAft>
                <a:spcPts val="600"/>
              </a:spcAft>
            </a:pPr>
            <a:r>
              <a:rPr lang="en-US" sz="2800" b="1" dirty="0">
                <a:latin typeface="Times New Roman" panose="02020603050405020304" pitchFamily="18" charset="0"/>
                <a:cs typeface="Times New Roman" panose="02020603050405020304" pitchFamily="18" charset="0"/>
              </a:rPr>
              <a:t>Option:  No notice (Berne Convention)</a:t>
            </a:r>
          </a:p>
          <a:p>
            <a:pPr>
              <a:spcBef>
                <a:spcPts val="0"/>
              </a:spcBef>
              <a:spcAft>
                <a:spcPts val="600"/>
              </a:spcAft>
            </a:pPr>
            <a:r>
              <a:rPr lang="en-US" sz="2800" b="1" dirty="0">
                <a:latin typeface="Times New Roman" panose="02020603050405020304" pitchFamily="18" charset="0"/>
                <a:cs typeface="Times New Roman" panose="02020603050405020304" pitchFamily="18" charset="0"/>
              </a:rPr>
              <a:t>Public Domain</a:t>
            </a:r>
          </a:p>
          <a:p>
            <a:pPr>
              <a:spcBef>
                <a:spcPts val="0"/>
              </a:spcBef>
              <a:spcAft>
                <a:spcPts val="600"/>
              </a:spcAft>
            </a:pPr>
            <a:r>
              <a:rPr lang="en-US" sz="2800" b="1" dirty="0">
                <a:latin typeface="Times New Roman" panose="02020603050405020304" pitchFamily="18" charset="0"/>
                <a:cs typeface="Times New Roman" panose="02020603050405020304" pitchFamily="18" charset="0"/>
              </a:rPr>
              <a:t>Creative Commons license (CC0)</a:t>
            </a:r>
          </a:p>
        </p:txBody>
      </p:sp>
      <p:pic>
        <p:nvPicPr>
          <p:cNvPr id="20" name="Picture 19">
            <a:extLst>
              <a:ext uri="{FF2B5EF4-FFF2-40B4-BE49-F238E27FC236}">
                <a16:creationId xmlns:a16="http://schemas.microsoft.com/office/drawing/2014/main" id="{865527FF-AD6E-4ABE-A30E-0DA7BC1232F3}"/>
              </a:ext>
            </a:extLst>
          </p:cNvPr>
          <p:cNvPicPr>
            <a:picLocks noChangeAspect="1"/>
          </p:cNvPicPr>
          <p:nvPr/>
        </p:nvPicPr>
        <p:blipFill rotWithShape="1">
          <a:blip r:embed="rId3">
            <a:extLst>
              <a:ext uri="{28A0092B-C50C-407E-A947-70E740481C1C}">
                <a14:useLocalDpi xmlns:a14="http://schemas.microsoft.com/office/drawing/2010/main" val="0"/>
              </a:ext>
            </a:extLst>
          </a:blip>
          <a:srcRect l="31747" r="30239"/>
          <a:stretch/>
        </p:blipFill>
        <p:spPr>
          <a:xfrm>
            <a:off x="1045827" y="1082180"/>
            <a:ext cx="3171996" cy="4693640"/>
          </a:xfrm>
          <a:prstGeom prst="rect">
            <a:avLst/>
          </a:prstGeom>
          <a:ln>
            <a:noFill/>
          </a:ln>
          <a:effectLst>
            <a:outerShdw blurRad="190500" algn="tl" rotWithShape="0">
              <a:srgbClr val="000000">
                <a:alpha val="70000"/>
              </a:srgbClr>
            </a:outerShdw>
          </a:effectLst>
        </p:spPr>
      </p:pic>
      <p:cxnSp>
        <p:nvCxnSpPr>
          <p:cNvPr id="29" name="Straight Connector 28">
            <a:extLst>
              <a:ext uri="{FF2B5EF4-FFF2-40B4-BE49-F238E27FC236}">
                <a16:creationId xmlns:a16="http://schemas.microsoft.com/office/drawing/2014/main" id="{8326CCFD-9C4C-4CD7-963C-DADD3DD28CA7}"/>
              </a:ext>
            </a:extLst>
          </p:cNvPr>
          <p:cNvCxnSpPr/>
          <p:nvPr/>
        </p:nvCxnSpPr>
        <p:spPr>
          <a:xfrm>
            <a:off x="5421144" y="1876125"/>
            <a:ext cx="575484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417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86C319-FB9A-43E8-8372-0251788A7DC6}"/>
              </a:ext>
            </a:extLst>
          </p:cNvPr>
          <p:cNvSpPr/>
          <p:nvPr/>
        </p:nvSpPr>
        <p:spPr>
          <a:xfrm>
            <a:off x="552914" y="350370"/>
            <a:ext cx="10106541" cy="738664"/>
          </a:xfrm>
          <a:prstGeom prst="rect">
            <a:avLst/>
          </a:prstGeom>
        </p:spPr>
        <p:txBody>
          <a:bodyPr wrap="square">
            <a:spAutoFit/>
          </a:bodyPr>
          <a:lstStyle/>
          <a:p>
            <a:pPr algn="ctr"/>
            <a:r>
              <a:rPr lang="en-US" sz="4200" b="1" dirty="0">
                <a:latin typeface="Times New Roman" panose="02020603050405020304" pitchFamily="18" charset="0"/>
                <a:ea typeface="+mj-ea"/>
                <a:cs typeface="Times New Roman" panose="02020603050405020304" pitchFamily="18" charset="0"/>
              </a:rPr>
              <a:t>Smithsonian Scholarly Press</a:t>
            </a:r>
          </a:p>
        </p:txBody>
      </p:sp>
      <p:sp>
        <p:nvSpPr>
          <p:cNvPr id="9" name="Content Placeholder 6">
            <a:extLst>
              <a:ext uri="{FF2B5EF4-FFF2-40B4-BE49-F238E27FC236}">
                <a16:creationId xmlns:a16="http://schemas.microsoft.com/office/drawing/2014/main" id="{7DF13063-EC7E-44B8-8853-4A327DF06A84}"/>
              </a:ext>
            </a:extLst>
          </p:cNvPr>
          <p:cNvSpPr>
            <a:spLocks noGrp="1"/>
          </p:cNvSpPr>
          <p:nvPr>
            <p:ph sz="half" idx="1"/>
          </p:nvPr>
        </p:nvSpPr>
        <p:spPr>
          <a:xfrm>
            <a:off x="552914" y="1128409"/>
            <a:ext cx="10560878" cy="5395380"/>
          </a:xfrm>
          <a:ln w="28575">
            <a:solidFill>
              <a:schemeClr val="tx1"/>
            </a:solidFill>
          </a:ln>
        </p:spPr>
        <p:txBody>
          <a:bodyPr anchor="ctr">
            <a:normAutofit lnSpcReduction="10000"/>
          </a:bodyPr>
          <a:lstStyle/>
          <a:p>
            <a:pPr marL="0" indent="0">
              <a:lnSpc>
                <a:spcPct val="90000"/>
              </a:lnSpc>
              <a:buNone/>
              <a:tabLst>
                <a:tab pos="400050" algn="ctr"/>
                <a:tab pos="1314450" algn="ctr"/>
                <a:tab pos="1941513" algn="l"/>
              </a:tabLst>
            </a:pPr>
            <a:r>
              <a:rPr lang="en-US" sz="1600" b="1" dirty="0">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a:latin typeface="Times New Roman" panose="02020603050405020304" pitchFamily="18" charset="0"/>
                <a:cs typeface="Times New Roman" panose="02020603050405020304" pitchFamily="18" charset="0"/>
                <a:sym typeface="Wingdings" panose="05000000000000000000" pitchFamily="2" charset="2"/>
              </a:rPr>
              <a:t>Open 	 Scholarly</a:t>
            </a:r>
            <a:br>
              <a:rPr lang="en-US" sz="2000" b="1" dirty="0">
                <a:latin typeface="Times New Roman" panose="02020603050405020304" pitchFamily="18" charset="0"/>
                <a:cs typeface="Times New Roman" panose="02020603050405020304" pitchFamily="18" charset="0"/>
                <a:sym typeface="Wingdings" panose="05000000000000000000" pitchFamily="2" charset="2"/>
              </a:rPr>
            </a:br>
            <a:r>
              <a:rPr lang="en-US" sz="2000" b="1" dirty="0">
                <a:latin typeface="Times New Roman" panose="02020603050405020304" pitchFamily="18" charset="0"/>
                <a:cs typeface="Times New Roman" panose="02020603050405020304" pitchFamily="18" charset="0"/>
                <a:sym typeface="Wingdings" panose="05000000000000000000" pitchFamily="2" charset="2"/>
              </a:rPr>
              <a:t>	</a:t>
            </a:r>
            <a:r>
              <a:rPr lang="en-US" sz="2000" b="1" u="sng" dirty="0">
                <a:latin typeface="Times New Roman" panose="02020603050405020304" pitchFamily="18" charset="0"/>
                <a:cs typeface="Times New Roman" panose="02020603050405020304" pitchFamily="18" charset="0"/>
                <a:sym typeface="Wingdings" panose="05000000000000000000" pitchFamily="2" charset="2"/>
              </a:rPr>
              <a:t>Access</a:t>
            </a:r>
            <a:r>
              <a:rPr lang="en-US" sz="2000" b="1" dirty="0">
                <a:latin typeface="Times New Roman" panose="02020603050405020304" pitchFamily="18" charset="0"/>
                <a:cs typeface="Times New Roman" panose="02020603050405020304" pitchFamily="18" charset="0"/>
                <a:sym typeface="Wingdings" panose="05000000000000000000" pitchFamily="2" charset="2"/>
              </a:rPr>
              <a:t>	</a:t>
            </a:r>
            <a:r>
              <a:rPr lang="en-US" sz="2000" b="1" u="sng" dirty="0">
                <a:latin typeface="Times New Roman" panose="02020603050405020304" pitchFamily="18" charset="0"/>
                <a:cs typeface="Times New Roman" panose="02020603050405020304" pitchFamily="18" charset="0"/>
                <a:sym typeface="Wingdings" panose="05000000000000000000" pitchFamily="2" charset="2"/>
              </a:rPr>
              <a:t>Books</a:t>
            </a:r>
          </a:p>
          <a:p>
            <a:pPr marL="1941513" indent="-1941513">
              <a:lnSpc>
                <a:spcPct val="90000"/>
              </a:lnSpc>
              <a:buNone/>
              <a:tabLst>
                <a:tab pos="400050" algn="ctr"/>
                <a:tab pos="1314450" algn="ctr"/>
                <a:tab pos="1941513" algn="l"/>
              </a:tabLst>
            </a:pPr>
            <a:r>
              <a:rPr lang="en-US" sz="2000" b="1" dirty="0">
                <a:latin typeface="Times New Roman" panose="02020603050405020304" pitchFamily="18" charset="0"/>
                <a:cs typeface="Times New Roman" panose="02020603050405020304" pitchFamily="18" charset="0"/>
                <a:sym typeface="Wingdings" panose="05000000000000000000" pitchFamily="2" charset="2"/>
              </a:rPr>
              <a:t>			Eligible = research results by SI employees and by Fellows (within 5 years)</a:t>
            </a:r>
          </a:p>
          <a:p>
            <a:pPr marL="1941513" indent="-1941513">
              <a:lnSpc>
                <a:spcPct val="90000"/>
              </a:lnSpc>
              <a:buNone/>
              <a:tabLst>
                <a:tab pos="400050" algn="ctr"/>
                <a:tab pos="1314450" algn="ctr"/>
                <a:tab pos="1941513" algn="l"/>
              </a:tabLst>
            </a:pPr>
            <a:r>
              <a:rPr lang="en-US" sz="2000" b="1" dirty="0">
                <a:latin typeface="Times New Roman" panose="02020603050405020304" pitchFamily="18" charset="0"/>
                <a:cs typeface="Times New Roman" panose="02020603050405020304" pitchFamily="18" charset="0"/>
                <a:sym typeface="Wingdings" panose="05000000000000000000" pitchFamily="2" charset="2"/>
              </a:rPr>
              <a:t>			All disciplines of Smithsonian research and collections</a:t>
            </a:r>
          </a:p>
          <a:p>
            <a:pPr marL="1941513" indent="-1941513">
              <a:lnSpc>
                <a:spcPct val="90000"/>
              </a:lnSpc>
              <a:buNone/>
              <a:tabLst>
                <a:tab pos="400050" algn="ctr"/>
                <a:tab pos="1314450" algn="ctr"/>
                <a:tab pos="1941513" algn="l"/>
              </a:tabLst>
            </a:pPr>
            <a:r>
              <a:rPr lang="en-US" sz="2000" b="1" dirty="0">
                <a:latin typeface="Times New Roman" panose="02020603050405020304" pitchFamily="18" charset="0"/>
                <a:cs typeface="Times New Roman" panose="02020603050405020304" pitchFamily="18" charset="0"/>
                <a:sym typeface="Wingdings" panose="05000000000000000000" pitchFamily="2" charset="2"/>
              </a:rPr>
              <a:t>			Peer reviewed</a:t>
            </a:r>
          </a:p>
          <a:p>
            <a:pPr marL="1941513" indent="-1941513">
              <a:lnSpc>
                <a:spcPct val="90000"/>
              </a:lnSpc>
              <a:buNone/>
              <a:tabLst>
                <a:tab pos="400050" algn="ctr"/>
                <a:tab pos="1314450" algn="ctr"/>
                <a:tab pos="1941513" algn="l"/>
              </a:tabLst>
            </a:pPr>
            <a:r>
              <a:rPr lang="en-US" sz="2000" b="1" dirty="0">
                <a:latin typeface="Times New Roman" panose="02020603050405020304" pitchFamily="18" charset="0"/>
                <a:cs typeface="Times New Roman" panose="02020603050405020304" pitchFamily="18" charset="0"/>
                <a:sym typeface="Wingdings" panose="05000000000000000000" pitchFamily="2" charset="2"/>
              </a:rPr>
              <a:t>			Standard production </a:t>
            </a:r>
            <a:r>
              <a:rPr lang="en-US" sz="2000" b="1">
                <a:latin typeface="Times New Roman" panose="02020603050405020304" pitchFamily="18" charset="0"/>
                <a:cs typeface="Times New Roman" panose="02020603050405020304" pitchFamily="18" charset="0"/>
                <a:sym typeface="Wingdings" panose="05000000000000000000" pitchFamily="2" charset="2"/>
              </a:rPr>
              <a:t>services </a:t>
            </a:r>
            <a:br>
              <a:rPr lang="en-US" sz="2000" b="1">
                <a:latin typeface="Times New Roman" panose="02020603050405020304" pitchFamily="18" charset="0"/>
                <a:cs typeface="Times New Roman" panose="02020603050405020304" pitchFamily="18" charset="0"/>
                <a:sym typeface="Wingdings" panose="05000000000000000000" pitchFamily="2" charset="2"/>
              </a:rPr>
            </a:br>
            <a:r>
              <a:rPr lang="en-US" sz="2000" b="1">
                <a:latin typeface="Times New Roman" panose="02020603050405020304" pitchFamily="18" charset="0"/>
                <a:cs typeface="Times New Roman" panose="02020603050405020304" pitchFamily="18" charset="0"/>
                <a:sym typeface="Wingdings" panose="05000000000000000000" pitchFamily="2" charset="2"/>
              </a:rPr>
              <a:t>(</a:t>
            </a:r>
            <a:r>
              <a:rPr lang="en-US" sz="2000" b="1" dirty="0">
                <a:latin typeface="Times New Roman" panose="02020603050405020304" pitchFamily="18" charset="0"/>
                <a:cs typeface="Times New Roman" panose="02020603050405020304" pitchFamily="18" charset="0"/>
                <a:sym typeface="Wingdings" panose="05000000000000000000" pitchFamily="2" charset="2"/>
              </a:rPr>
              <a:t>copyediting through printing) at no cost to units</a:t>
            </a:r>
          </a:p>
          <a:p>
            <a:pPr marL="1941513" indent="-1941513">
              <a:lnSpc>
                <a:spcPct val="90000"/>
              </a:lnSpc>
              <a:buNone/>
              <a:tabLst>
                <a:tab pos="400050" algn="ctr"/>
                <a:tab pos="1314450" algn="ctr"/>
                <a:tab pos="1941513" algn="l"/>
              </a:tabLst>
            </a:pPr>
            <a:r>
              <a:rPr lang="en-US" sz="2000" b="1" dirty="0">
                <a:latin typeface="Times New Roman" panose="02020603050405020304" pitchFamily="18" charset="0"/>
                <a:cs typeface="Times New Roman" panose="02020603050405020304" pitchFamily="18" charset="0"/>
                <a:sym typeface="Wingdings" panose="05000000000000000000" pitchFamily="2" charset="2"/>
              </a:rPr>
              <a:t>			No royalties or profit-share to units</a:t>
            </a:r>
          </a:p>
          <a:p>
            <a:pPr marL="1941513" indent="-1941513">
              <a:lnSpc>
                <a:spcPct val="90000"/>
              </a:lnSpc>
              <a:buNone/>
              <a:tabLst>
                <a:tab pos="400050" algn="ctr"/>
                <a:tab pos="1314450" algn="ctr"/>
                <a:tab pos="1941513" algn="l"/>
              </a:tabLst>
            </a:pPr>
            <a:r>
              <a:rPr lang="en-US" sz="2000" b="1" dirty="0">
                <a:latin typeface="Times New Roman" panose="02020603050405020304" pitchFamily="18" charset="0"/>
                <a:cs typeface="Times New Roman" panose="02020603050405020304" pitchFamily="18" charset="0"/>
                <a:sym typeface="Wingdings" panose="05000000000000000000" pitchFamily="2" charset="2"/>
              </a:rPr>
              <a:t>			Average production time 7-8 months (after peer review)</a:t>
            </a:r>
          </a:p>
          <a:p>
            <a:pPr marL="1941513" indent="-1941513">
              <a:lnSpc>
                <a:spcPct val="90000"/>
              </a:lnSpc>
              <a:buNone/>
              <a:tabLst>
                <a:tab pos="400050" algn="ctr"/>
                <a:tab pos="1314450" algn="ctr"/>
                <a:tab pos="1941513" algn="l"/>
              </a:tabLst>
            </a:pPr>
            <a:r>
              <a:rPr lang="en-US" sz="2000" b="1" dirty="0">
                <a:latin typeface="Times New Roman" panose="02020603050405020304" pitchFamily="18" charset="0"/>
                <a:cs typeface="Times New Roman" panose="02020603050405020304" pitchFamily="18" charset="0"/>
                <a:sym typeface="Wingdings" panose="05000000000000000000" pitchFamily="2" charset="2"/>
              </a:rPr>
              <a:t>			Digital first, print follows 6-8 weeks later. Limited print copies available upon request at no charge.</a:t>
            </a:r>
          </a:p>
          <a:p>
            <a:pPr marL="1941513" indent="-1941513">
              <a:lnSpc>
                <a:spcPct val="90000"/>
              </a:lnSpc>
              <a:buNone/>
              <a:tabLst>
                <a:tab pos="400050" algn="ctr"/>
                <a:tab pos="1314450" algn="ctr"/>
                <a:tab pos="1941513" algn="l"/>
              </a:tabLst>
            </a:pPr>
            <a:r>
              <a:rPr lang="en-US" sz="2000" b="1" dirty="0">
                <a:latin typeface="Times New Roman" panose="02020603050405020304" pitchFamily="18" charset="0"/>
                <a:cs typeface="Times New Roman" panose="02020603050405020304" pitchFamily="18" charset="0"/>
                <a:sym typeface="Wingdings" panose="05000000000000000000" pitchFamily="2" charset="2"/>
              </a:rPr>
              <a:t>		  	Copies mailed worldwide to fulfill SIL Exchange program. </a:t>
            </a:r>
          </a:p>
          <a:p>
            <a:pPr marL="1941513" indent="-1941513">
              <a:lnSpc>
                <a:spcPct val="90000"/>
              </a:lnSpc>
              <a:buNone/>
              <a:tabLst>
                <a:tab pos="400050" algn="ctr"/>
                <a:tab pos="1314450" algn="ctr"/>
                <a:tab pos="1941513" algn="l"/>
              </a:tabLst>
            </a:pPr>
            <a:r>
              <a:rPr lang="en-US" sz="2000" b="1" dirty="0">
                <a:latin typeface="Times New Roman" panose="02020603050405020304" pitchFamily="18" charset="0"/>
                <a:cs typeface="Times New Roman" panose="02020603050405020304" pitchFamily="18" charset="0"/>
                <a:sym typeface="Wingdings" panose="05000000000000000000" pitchFamily="2" charset="2"/>
              </a:rPr>
              <a:t>	 	  	Print format. E-book if all permissions allow. </a:t>
            </a:r>
          </a:p>
          <a:p>
            <a:pPr marL="1941513" indent="-1941513">
              <a:lnSpc>
                <a:spcPct val="90000"/>
              </a:lnSpc>
              <a:buNone/>
              <a:tabLst>
                <a:tab pos="400050" algn="ctr"/>
                <a:tab pos="1311275" algn="ctr"/>
                <a:tab pos="1941513" algn="l"/>
              </a:tabLst>
            </a:pPr>
            <a:r>
              <a:rPr lang="en-US" sz="2000" b="1" dirty="0">
                <a:latin typeface="Times New Roman" panose="02020603050405020304" pitchFamily="18" charset="0"/>
                <a:cs typeface="Times New Roman" panose="02020603050405020304" pitchFamily="18" charset="0"/>
                <a:sym typeface="Wingdings" panose="05000000000000000000" pitchFamily="2" charset="2"/>
              </a:rPr>
              <a:t>	 	  	Sales and distribution through Penguin Random House.</a:t>
            </a:r>
          </a:p>
          <a:p>
            <a:pPr marL="1941513" indent="-1941513">
              <a:lnSpc>
                <a:spcPct val="90000"/>
              </a:lnSpc>
              <a:buNone/>
              <a:tabLst>
                <a:tab pos="400050" algn="ctr"/>
                <a:tab pos="1311275" algn="ctr"/>
                <a:tab pos="1941513" algn="l"/>
              </a:tabLst>
            </a:pPr>
            <a:r>
              <a:rPr lang="en-US" sz="2000" b="1" dirty="0">
                <a:latin typeface="Times New Roman" panose="02020603050405020304" pitchFamily="18" charset="0"/>
                <a:cs typeface="Times New Roman" panose="02020603050405020304" pitchFamily="18" charset="0"/>
                <a:sym typeface="Wingdings" panose="05000000000000000000" pitchFamily="2" charset="2"/>
              </a:rPr>
              <a:t>	 	  	Less technical scholarly content with general appeal.</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873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287A1E-5859-4BC9-B9BF-8EF235014252}"/>
              </a:ext>
            </a:extLst>
          </p:cNvPr>
          <p:cNvSpPr>
            <a:spLocks noGrp="1"/>
          </p:cNvSpPr>
          <p:nvPr>
            <p:ph type="title"/>
          </p:nvPr>
        </p:nvSpPr>
        <p:spPr>
          <a:xfrm>
            <a:off x="743722" y="428572"/>
            <a:ext cx="9679899" cy="1146228"/>
          </a:xfrm>
        </p:spPr>
        <p:txBody>
          <a:bodyPr>
            <a:normAutofit/>
          </a:bodyPr>
          <a:lstStyle/>
          <a:p>
            <a:pPr algn="ctr"/>
            <a:r>
              <a:rPr lang="en-US" b="1" dirty="0">
                <a:solidFill>
                  <a:schemeClr val="tx1"/>
                </a:solidFill>
                <a:latin typeface="Times New Roman" panose="02020603050405020304" pitchFamily="18" charset="0"/>
                <a:cs typeface="Times New Roman" panose="02020603050405020304" pitchFamily="18" charset="0"/>
              </a:rPr>
              <a:t>Smithsonian Enterprises</a:t>
            </a:r>
            <a:br>
              <a:rPr lang="en-US"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Publications for a General Audience (Not Scholarly)</a:t>
            </a:r>
          </a:p>
        </p:txBody>
      </p:sp>
      <p:sp>
        <p:nvSpPr>
          <p:cNvPr id="5" name="Content Placeholder 4">
            <a:extLst>
              <a:ext uri="{FF2B5EF4-FFF2-40B4-BE49-F238E27FC236}">
                <a16:creationId xmlns:a16="http://schemas.microsoft.com/office/drawing/2014/main" id="{885409DC-37BF-4616-ADF2-6880419B4E57}"/>
              </a:ext>
            </a:extLst>
          </p:cNvPr>
          <p:cNvSpPr>
            <a:spLocks noGrp="1"/>
          </p:cNvSpPr>
          <p:nvPr>
            <p:ph sz="half" idx="1"/>
          </p:nvPr>
        </p:nvSpPr>
        <p:spPr>
          <a:xfrm>
            <a:off x="466420" y="1798982"/>
            <a:ext cx="5357636" cy="4517927"/>
          </a:xfrm>
        </p:spPr>
        <p:txBody>
          <a:bodyPr>
            <a:normAutofit/>
          </a:bodyPr>
          <a:lstStyle/>
          <a:p>
            <a:pPr marL="0" indent="0">
              <a:buNone/>
            </a:pPr>
            <a:r>
              <a:rPr lang="en-US" sz="2400" b="1" dirty="0">
                <a:solidFill>
                  <a:srgbClr val="92D050"/>
                </a:solidFill>
                <a:latin typeface="Times New Roman" panose="02020603050405020304" pitchFamily="18" charset="0"/>
                <a:cs typeface="Times New Roman" panose="02020603050405020304" pitchFamily="18" charset="0"/>
              </a:rPr>
              <a:t>Smithsonian Books</a:t>
            </a:r>
          </a:p>
          <a:p>
            <a:r>
              <a:rPr lang="en-US" sz="2400" b="1" dirty="0">
                <a:latin typeface="Times New Roman" panose="02020603050405020304" pitchFamily="18" charset="0"/>
                <a:cs typeface="Times New Roman" panose="02020603050405020304" pitchFamily="18" charset="0"/>
              </a:rPr>
              <a:t>Adult trade nonfiction, illustrated, family reference, exhibition and collections, art books, guidebooks</a:t>
            </a:r>
          </a:p>
          <a:p>
            <a:r>
              <a:rPr lang="en-US" sz="2400" b="1" dirty="0">
                <a:latin typeface="Times New Roman" panose="02020603050405020304" pitchFamily="18" charset="0"/>
                <a:cs typeface="Times New Roman" panose="02020603050405020304" pitchFamily="18" charset="0"/>
              </a:rPr>
              <a:t>Sales and distribution through Penguin Random House</a:t>
            </a:r>
          </a:p>
          <a:p>
            <a:r>
              <a:rPr lang="en-US" sz="2400" b="1" dirty="0">
                <a:latin typeface="Times New Roman" panose="02020603050405020304" pitchFamily="18" charset="0"/>
                <a:cs typeface="Times New Roman" panose="02020603050405020304" pitchFamily="18" charset="0"/>
              </a:rPr>
              <a:t>MOU between SE and Unit</a:t>
            </a:r>
          </a:p>
          <a:p>
            <a:r>
              <a:rPr lang="en-US" sz="2400" b="1" dirty="0">
                <a:latin typeface="Times New Roman" panose="02020603050405020304" pitchFamily="18" charset="0"/>
                <a:cs typeface="Times New Roman" panose="02020603050405020304" pitchFamily="18" charset="0"/>
              </a:rPr>
              <a:t>Royalties to Unit</a:t>
            </a:r>
          </a:p>
          <a:p>
            <a:r>
              <a:rPr lang="en-US" sz="2400" b="1" dirty="0">
                <a:latin typeface="Times New Roman" panose="02020603050405020304" pitchFamily="18" charset="0"/>
                <a:cs typeface="Times New Roman" panose="02020603050405020304" pitchFamily="18" charset="0"/>
              </a:rPr>
              <a:t>Book packaging and distribution</a:t>
            </a:r>
          </a:p>
          <a:p>
            <a:endParaRPr lang="en-US" dirty="0"/>
          </a:p>
        </p:txBody>
      </p:sp>
      <p:sp>
        <p:nvSpPr>
          <p:cNvPr id="6" name="Content Placeholder 5">
            <a:extLst>
              <a:ext uri="{FF2B5EF4-FFF2-40B4-BE49-F238E27FC236}">
                <a16:creationId xmlns:a16="http://schemas.microsoft.com/office/drawing/2014/main" id="{49284FFF-3DFD-4848-B4DD-8EBD7294D96D}"/>
              </a:ext>
            </a:extLst>
          </p:cNvPr>
          <p:cNvSpPr>
            <a:spLocks noGrp="1"/>
          </p:cNvSpPr>
          <p:nvPr>
            <p:ph sz="half" idx="2"/>
          </p:nvPr>
        </p:nvSpPr>
        <p:spPr>
          <a:xfrm>
            <a:off x="6075846" y="1798982"/>
            <a:ext cx="5357636" cy="4630446"/>
          </a:xfrm>
        </p:spPr>
        <p:txBody>
          <a:bodyPr>
            <a:normAutofit/>
          </a:bodyPr>
          <a:lstStyle/>
          <a:p>
            <a:pPr marL="0" indent="0">
              <a:buNone/>
            </a:pPr>
            <a:r>
              <a:rPr lang="en-US" sz="2400" b="1" dirty="0">
                <a:solidFill>
                  <a:srgbClr val="92D050"/>
                </a:solidFill>
                <a:latin typeface="Times New Roman" panose="02020603050405020304" pitchFamily="18" charset="0"/>
                <a:cs typeface="Times New Roman" panose="02020603050405020304" pitchFamily="18" charset="0"/>
              </a:rPr>
              <a:t>Consumer &amp; Education Products</a:t>
            </a:r>
          </a:p>
          <a:p>
            <a:r>
              <a:rPr lang="en-US" sz="2400" b="1" dirty="0">
                <a:latin typeface="Times New Roman" panose="02020603050405020304" pitchFamily="18" charset="0"/>
                <a:cs typeface="Times New Roman" panose="02020603050405020304" pitchFamily="18" charset="0"/>
              </a:rPr>
              <a:t>Children’s, teacher’s, family reference, special format, adult</a:t>
            </a:r>
          </a:p>
          <a:p>
            <a:r>
              <a:rPr lang="en-US" sz="2400" b="1" dirty="0">
                <a:latin typeface="Times New Roman" panose="02020603050405020304" pitchFamily="18" charset="0"/>
                <a:cs typeface="Times New Roman" panose="02020603050405020304" pitchFamily="18" charset="0"/>
              </a:rPr>
              <a:t>Licenses</a:t>
            </a:r>
          </a:p>
          <a:p>
            <a:r>
              <a:rPr lang="en-US" sz="2400" b="1" dirty="0">
                <a:latin typeface="Times New Roman" panose="02020603050405020304" pitchFamily="18" charset="0"/>
                <a:cs typeface="Times New Roman" panose="02020603050405020304" pitchFamily="18" charset="0"/>
              </a:rPr>
              <a:t>Works with variety of leading publishers</a:t>
            </a:r>
          </a:p>
          <a:p>
            <a:r>
              <a:rPr lang="en-US" sz="2400" b="1" dirty="0">
                <a:latin typeface="Times New Roman" panose="02020603050405020304" pitchFamily="18" charset="0"/>
                <a:cs typeface="Times New Roman" panose="02020603050405020304" pitchFamily="18" charset="0"/>
              </a:rPr>
              <a:t>Negotiates with </a:t>
            </a:r>
            <a:r>
              <a:rPr lang="en-US" sz="2400" b="1" dirty="0" err="1">
                <a:latin typeface="Times New Roman" panose="02020603050405020304" pitchFamily="18" charset="0"/>
                <a:cs typeface="Times New Roman" panose="02020603050405020304" pitchFamily="18" charset="0"/>
              </a:rPr>
              <a:t>OCon</a:t>
            </a:r>
            <a:r>
              <a:rPr lang="en-US" sz="2400" b="1" dirty="0">
                <a:latin typeface="Times New Roman" panose="02020603050405020304" pitchFamily="18" charset="0"/>
                <a:cs typeface="Times New Roman" panose="02020603050405020304" pitchFamily="18" charset="0"/>
              </a:rPr>
              <a:t> on Unit’s behalf</a:t>
            </a:r>
          </a:p>
          <a:p>
            <a:r>
              <a:rPr lang="en-US" sz="2400" b="1" dirty="0">
                <a:latin typeface="Times New Roman" panose="02020603050405020304" pitchFamily="18" charset="0"/>
                <a:cs typeface="Times New Roman" panose="02020603050405020304" pitchFamily="18" charset="0"/>
              </a:rPr>
              <a:t>Licensing fees to Unit</a:t>
            </a:r>
          </a:p>
        </p:txBody>
      </p:sp>
    </p:spTree>
    <p:extLst>
      <p:ext uri="{BB962C8B-B14F-4D97-AF65-F5344CB8AC3E}">
        <p14:creationId xmlns:p14="http://schemas.microsoft.com/office/powerpoint/2010/main" val="429104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FC4162-9D2F-4106-ADB2-DEF09E1C63A4}"/>
              </a:ext>
            </a:extLst>
          </p:cNvPr>
          <p:cNvSpPr>
            <a:spLocks noGrp="1"/>
          </p:cNvSpPr>
          <p:nvPr>
            <p:ph type="ctrTitle"/>
          </p:nvPr>
        </p:nvSpPr>
        <p:spPr>
          <a:xfrm>
            <a:off x="648930" y="292100"/>
            <a:ext cx="9788882" cy="1000047"/>
          </a:xfrm>
        </p:spPr>
        <p:txBody>
          <a:bodyPr vert="horz" lIns="91440" tIns="45720" rIns="91440" bIns="45720" rtlCol="0" anchor="t">
            <a:normAutofit/>
          </a:bodyPr>
          <a:lstStyle/>
          <a:p>
            <a:r>
              <a:rPr lang="en-US" sz="4200" b="1" dirty="0">
                <a:solidFill>
                  <a:schemeClr val="tx1"/>
                </a:solidFill>
                <a:latin typeface="Times New Roman" panose="02020603050405020304" pitchFamily="18" charset="0"/>
                <a:cs typeface="Times New Roman" panose="02020603050405020304" pitchFamily="18" charset="0"/>
              </a:rPr>
              <a:t>Special 	Circumstances – Tricky Scenarios</a:t>
            </a:r>
          </a:p>
        </p:txBody>
      </p:sp>
      <p:pic>
        <p:nvPicPr>
          <p:cNvPr id="1026" name="Picture 2" descr="Image result for special circumstances graphic">
            <a:extLst>
              <a:ext uri="{FF2B5EF4-FFF2-40B4-BE49-F238E27FC236}">
                <a16:creationId xmlns:a16="http://schemas.microsoft.com/office/drawing/2014/main" id="{98449F46-30B0-4981-A49E-4AB66488B4A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572" r="9707" b="4"/>
          <a:stretch/>
        </p:blipFill>
        <p:spPr bwMode="auto">
          <a:xfrm>
            <a:off x="648930" y="2052213"/>
            <a:ext cx="3413671" cy="419618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181DC21F-BE6B-49F7-A4D1-45ED474924D4}"/>
              </a:ext>
            </a:extLst>
          </p:cNvPr>
          <p:cNvSpPr>
            <a:spLocks noGrp="1"/>
          </p:cNvSpPr>
          <p:nvPr>
            <p:ph type="subTitle" idx="1"/>
          </p:nvPr>
        </p:nvSpPr>
        <p:spPr>
          <a:xfrm>
            <a:off x="4406900" y="1397000"/>
            <a:ext cx="7480300" cy="5168900"/>
          </a:xfrm>
        </p:spPr>
        <p:txBody>
          <a:bodyPr vert="horz" lIns="91440" tIns="45720" rIns="91440" bIns="45720" rtlCol="0">
            <a:normAutofit/>
          </a:bodyPr>
          <a:lstStyle/>
          <a:p>
            <a:pPr marL="342900" lvl="1" indent="-342900" algn="l">
              <a:buFont typeface="Wingdings 3" charset="2"/>
              <a:buChar char=""/>
            </a:pPr>
            <a:r>
              <a:rPr lang="en-US" sz="2800" b="1" dirty="0">
                <a:solidFill>
                  <a:schemeClr val="tx1"/>
                </a:solidFill>
                <a:latin typeface="Times New Roman" panose="02020603050405020304" pitchFamily="18" charset="0"/>
                <a:cs typeface="Times New Roman" panose="02020603050405020304" pitchFamily="18" charset="0"/>
              </a:rPr>
              <a:t>Works created partially prior to joining the Smithsonian and partially as a Smithsonian employee.</a:t>
            </a:r>
          </a:p>
          <a:p>
            <a:pPr marL="342900" lvl="1" indent="-342900" algn="l">
              <a:buFont typeface="Wingdings 3" charset="2"/>
              <a:buChar char=""/>
            </a:pPr>
            <a:r>
              <a:rPr lang="en-US" sz="2800" b="1" dirty="0">
                <a:solidFill>
                  <a:schemeClr val="tx1"/>
                </a:solidFill>
                <a:latin typeface="Times New Roman" panose="02020603050405020304" pitchFamily="18" charset="0"/>
                <a:cs typeface="Times New Roman" panose="02020603050405020304" pitchFamily="18" charset="0"/>
              </a:rPr>
              <a:t>Works that are started while a Smithsonian employee and completed after leaving.</a:t>
            </a:r>
          </a:p>
          <a:p>
            <a:pPr marL="342900" indent="-342900">
              <a:buFont typeface="Wingdings 3" charset="2"/>
              <a:buChar char=""/>
            </a:pPr>
            <a:r>
              <a:rPr lang="en-US" sz="2800" b="1" cap="none" dirty="0">
                <a:solidFill>
                  <a:schemeClr val="tx1"/>
                </a:solidFill>
                <a:latin typeface="Times New Roman" panose="02020603050405020304" pitchFamily="18" charset="0"/>
                <a:cs typeface="Times New Roman" panose="02020603050405020304" pitchFamily="18" charset="0"/>
              </a:rPr>
              <a:t>The policy directly addresses both scenarios.</a:t>
            </a:r>
          </a:p>
          <a:p>
            <a:pPr marL="342900" indent="-342900">
              <a:buFont typeface="Wingdings 3" charset="2"/>
              <a:buChar char=""/>
            </a:pPr>
            <a:r>
              <a:rPr lang="en-US" sz="2800" b="1" cap="none" dirty="0">
                <a:solidFill>
                  <a:schemeClr val="tx1"/>
                </a:solidFill>
                <a:latin typeface="Times New Roman" panose="02020603050405020304" pitchFamily="18" charset="0"/>
                <a:cs typeface="Times New Roman" panose="02020603050405020304" pitchFamily="18" charset="0"/>
              </a:rPr>
              <a:t>Specific facts matter.  </a:t>
            </a:r>
          </a:p>
          <a:p>
            <a:pPr marL="342900" indent="-342900">
              <a:buFont typeface="Wingdings 3" charset="2"/>
              <a:buChar char=""/>
            </a:pPr>
            <a:r>
              <a:rPr lang="en-US" sz="2800" b="1" cap="none" dirty="0">
                <a:solidFill>
                  <a:schemeClr val="tx1"/>
                </a:solidFill>
                <a:latin typeface="Times New Roman" panose="02020603050405020304" pitchFamily="18" charset="0"/>
                <a:cs typeface="Times New Roman" panose="02020603050405020304" pitchFamily="18" charset="0"/>
              </a:rPr>
              <a:t>Particular circumstances will be addressed by Unit directors in conjunction with OGC.</a:t>
            </a:r>
          </a:p>
          <a:p>
            <a:pPr marL="342900" indent="-342900">
              <a:buFont typeface="Wingdings 3" charset="2"/>
              <a:buChar char=""/>
            </a:pPr>
            <a:endParaRPr lang="en-US" sz="2800" b="1" cap="none" dirty="0">
              <a:solidFill>
                <a:schemeClr val="tx1"/>
              </a:solidFill>
            </a:endParaRPr>
          </a:p>
          <a:p>
            <a:pPr marL="800100" lvl="1" indent="-342900" algn="l">
              <a:buFont typeface="Wingdings 3" charset="2"/>
              <a:buChar char=""/>
            </a:pPr>
            <a:endParaRPr lang="en-US" dirty="0">
              <a:solidFill>
                <a:schemeClr val="tx1"/>
              </a:solidFill>
            </a:endParaRPr>
          </a:p>
        </p:txBody>
      </p:sp>
      <p:cxnSp>
        <p:nvCxnSpPr>
          <p:cNvPr id="11" name="Straight Connector 10">
            <a:extLst>
              <a:ext uri="{FF2B5EF4-FFF2-40B4-BE49-F238E27FC236}">
                <a16:creationId xmlns:a16="http://schemas.microsoft.com/office/drawing/2014/main" id="{246A0D0A-E766-4990-B35F-509E8F54CE30}"/>
              </a:ext>
            </a:extLst>
          </p:cNvPr>
          <p:cNvCxnSpPr>
            <a:cxnSpLocks/>
          </p:cNvCxnSpPr>
          <p:nvPr/>
        </p:nvCxnSpPr>
        <p:spPr>
          <a:xfrm flipV="1">
            <a:off x="753308" y="1141407"/>
            <a:ext cx="9531515" cy="24345"/>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07764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otalTime>508</TotalTime>
  <Words>1205</Words>
  <Application>Microsoft Office PowerPoint</Application>
  <PresentationFormat>Widescreen</PresentationFormat>
  <Paragraphs>165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Century Gothic</vt:lpstr>
      <vt:lpstr>Times New Roman</vt:lpstr>
      <vt:lpstr>Wingdings 3</vt:lpstr>
      <vt:lpstr>Ion</vt:lpstr>
      <vt:lpstr>PowerPoint Presentation</vt:lpstr>
      <vt:lpstr>Let’s Bust a Myth!</vt:lpstr>
      <vt:lpstr>Intellectual Property:  Ownership of Works </vt:lpstr>
      <vt:lpstr>Who Owns the Work? </vt:lpstr>
      <vt:lpstr>Multiple Owners </vt:lpstr>
      <vt:lpstr>How to Provide Notice of Copyright</vt:lpstr>
      <vt:lpstr>PowerPoint Presentation</vt:lpstr>
      <vt:lpstr>Smithsonian Enterprises Publications for a General Audience (Not Scholarly)</vt:lpstr>
      <vt:lpstr>Special  Circumstances – Tricky Scenarios</vt:lpstr>
      <vt:lpstr>Substantial Work Finished Before Employment</vt:lpstr>
      <vt:lpstr>Post-Employment Publication of Works</vt:lpstr>
      <vt:lpstr>For all special      circumstances…</vt:lpstr>
      <vt:lpstr>Case Study:  From Dissertation to Book</vt:lpstr>
      <vt:lpstr>Case Study - continued</vt:lpstr>
      <vt:lpstr>Case Study:  Publication After Retirement </vt:lpstr>
      <vt:lpstr>Case Study - continued</vt:lpstr>
      <vt:lpstr>Contracting Authority for Publishing Agreements</vt:lpstr>
      <vt:lpstr>Contracting Authority for Publishing Agreements</vt:lpstr>
      <vt:lpstr>Contracting Authority for Publishing Agreements</vt:lpstr>
      <vt:lpstr>PowerPoint Presentation</vt:lpstr>
      <vt:lpstr>Sample Workflow for Journal Article</vt:lpstr>
      <vt:lpstr>Submitting a  Public Access Ticket</vt:lpstr>
      <vt:lpstr>NEED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Haydel, Jamie</dc:creator>
  <cp:lastModifiedBy>Ginger Minkiewicz</cp:lastModifiedBy>
  <cp:revision>68</cp:revision>
  <dcterms:created xsi:type="dcterms:W3CDTF">2020-01-23T18:01:15Z</dcterms:created>
  <dcterms:modified xsi:type="dcterms:W3CDTF">2020-02-06T14:26:48Z</dcterms:modified>
</cp:coreProperties>
</file>